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5130" r:id="rId4"/>
  </p:sldMasterIdLst>
  <p:notesMasterIdLst>
    <p:notesMasterId r:id="rId36"/>
  </p:notesMasterIdLst>
  <p:handoutMasterIdLst>
    <p:handoutMasterId r:id="rId37"/>
  </p:handoutMasterIdLst>
  <p:sldIdLst>
    <p:sldId id="295" r:id="rId5"/>
    <p:sldId id="612" r:id="rId6"/>
    <p:sldId id="337" r:id="rId7"/>
    <p:sldId id="607" r:id="rId8"/>
    <p:sldId id="338" r:id="rId9"/>
    <p:sldId id="368" r:id="rId10"/>
    <p:sldId id="611" r:id="rId11"/>
    <p:sldId id="578" r:id="rId12"/>
    <p:sldId id="342" r:id="rId13"/>
    <p:sldId id="360" r:id="rId14"/>
    <p:sldId id="370" r:id="rId15"/>
    <p:sldId id="257" r:id="rId16"/>
    <p:sldId id="258" r:id="rId17"/>
    <p:sldId id="259" r:id="rId18"/>
    <p:sldId id="260" r:id="rId19"/>
    <p:sldId id="261" r:id="rId20"/>
    <p:sldId id="262" r:id="rId21"/>
    <p:sldId id="263" r:id="rId22"/>
    <p:sldId id="264" r:id="rId23"/>
    <p:sldId id="266" r:id="rId24"/>
    <p:sldId id="265" r:id="rId25"/>
    <p:sldId id="267" r:id="rId26"/>
    <p:sldId id="268" r:id="rId27"/>
    <p:sldId id="269" r:id="rId28"/>
    <p:sldId id="324" r:id="rId29"/>
    <p:sldId id="344" r:id="rId30"/>
    <p:sldId id="345" r:id="rId31"/>
    <p:sldId id="349" r:id="rId32"/>
    <p:sldId id="609" r:id="rId33"/>
    <p:sldId id="271" r:id="rId34"/>
    <p:sldId id="575" r:id="rId35"/>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7D9C6F-E3FD-46CD-A853-01DD7540392A}">
          <p14:sldIdLst>
            <p14:sldId id="295"/>
            <p14:sldId id="612"/>
            <p14:sldId id="337"/>
            <p14:sldId id="607"/>
            <p14:sldId id="338"/>
            <p14:sldId id="368"/>
            <p14:sldId id="611"/>
            <p14:sldId id="578"/>
            <p14:sldId id="342"/>
            <p14:sldId id="360"/>
            <p14:sldId id="370"/>
            <p14:sldId id="257"/>
            <p14:sldId id="258"/>
            <p14:sldId id="259"/>
            <p14:sldId id="260"/>
            <p14:sldId id="261"/>
            <p14:sldId id="262"/>
            <p14:sldId id="263"/>
            <p14:sldId id="264"/>
            <p14:sldId id="266"/>
            <p14:sldId id="265"/>
            <p14:sldId id="267"/>
            <p14:sldId id="268"/>
            <p14:sldId id="269"/>
            <p14:sldId id="324"/>
            <p14:sldId id="344"/>
            <p14:sldId id="345"/>
            <p14:sldId id="349"/>
          </p14:sldIdLst>
        </p14:section>
        <p14:section name="Untitled Section" id="{37B66149-4682-4566-9274-6B24C023DE7B}">
          <p14:sldIdLst>
            <p14:sldId id="609"/>
            <p14:sldId id="271"/>
            <p14:sldId id="5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CC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6" autoAdjust="0"/>
    <p:restoredTop sz="93792" autoAdjust="0"/>
  </p:normalViewPr>
  <p:slideViewPr>
    <p:cSldViewPr>
      <p:cViewPr varScale="1">
        <p:scale>
          <a:sx n="86" d="100"/>
          <a:sy n="86" d="100"/>
        </p:scale>
        <p:origin x="1277" y="5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B0D78-3656-47CE-9273-5CF9BFC21C5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FBC07B-9D98-40EF-80D4-0411B554480E}">
      <dgm:prSet/>
      <dgm:spPr/>
      <dgm:t>
        <a:bodyPr/>
        <a:lstStyle/>
        <a:p>
          <a:pPr>
            <a:lnSpc>
              <a:spcPct val="100000"/>
            </a:lnSpc>
          </a:pPr>
          <a:r>
            <a:rPr lang="en-US"/>
            <a:t>Housekeeping</a:t>
          </a:r>
        </a:p>
      </dgm:t>
    </dgm:pt>
    <dgm:pt modelId="{14C138E6-414F-469A-8259-DEB744AD6906}" type="parTrans" cxnId="{E06CDDAA-61F0-43BE-A6C0-E98569980CB2}">
      <dgm:prSet/>
      <dgm:spPr/>
      <dgm:t>
        <a:bodyPr/>
        <a:lstStyle/>
        <a:p>
          <a:endParaRPr lang="en-US"/>
        </a:p>
      </dgm:t>
    </dgm:pt>
    <dgm:pt modelId="{6BDA6DA5-03F2-4615-AE42-E2D84E71BA6F}" type="sibTrans" cxnId="{E06CDDAA-61F0-43BE-A6C0-E98569980CB2}">
      <dgm:prSet/>
      <dgm:spPr/>
      <dgm:t>
        <a:bodyPr/>
        <a:lstStyle/>
        <a:p>
          <a:endParaRPr lang="en-US"/>
        </a:p>
      </dgm:t>
    </dgm:pt>
    <dgm:pt modelId="{6DE0FEAB-02BD-4514-B049-651B74CA798B}">
      <dgm:prSet/>
      <dgm:spPr/>
      <dgm:t>
        <a:bodyPr/>
        <a:lstStyle/>
        <a:p>
          <a:pPr>
            <a:lnSpc>
              <a:spcPct val="100000"/>
            </a:lnSpc>
          </a:pPr>
          <a:r>
            <a:rPr lang="en-US" dirty="0"/>
            <a:t>Interim Performance Reporting</a:t>
          </a:r>
        </a:p>
      </dgm:t>
    </dgm:pt>
    <dgm:pt modelId="{2AD5CC61-A755-4A57-AAEB-F1622C46899B}" type="parTrans" cxnId="{1FF101DC-BFD3-488A-ACE3-F8C80D5B3EC3}">
      <dgm:prSet/>
      <dgm:spPr/>
      <dgm:t>
        <a:bodyPr/>
        <a:lstStyle/>
        <a:p>
          <a:endParaRPr lang="en-US"/>
        </a:p>
      </dgm:t>
    </dgm:pt>
    <dgm:pt modelId="{328135A6-D0B8-4F19-AD54-7A195DA0F621}" type="sibTrans" cxnId="{1FF101DC-BFD3-488A-ACE3-F8C80D5B3EC3}">
      <dgm:prSet/>
      <dgm:spPr/>
      <dgm:t>
        <a:bodyPr/>
        <a:lstStyle/>
        <a:p>
          <a:endParaRPr lang="en-US"/>
        </a:p>
      </dgm:t>
    </dgm:pt>
    <dgm:pt modelId="{7B925917-7CB2-4E08-AFA7-14187F2EAAFF}">
      <dgm:prSet/>
      <dgm:spPr/>
      <dgm:t>
        <a:bodyPr/>
        <a:lstStyle/>
        <a:p>
          <a:pPr>
            <a:lnSpc>
              <a:spcPct val="100000"/>
            </a:lnSpc>
          </a:pPr>
          <a:r>
            <a:rPr lang="en-US"/>
            <a:t>GPRA Reporting and Tool</a:t>
          </a:r>
        </a:p>
      </dgm:t>
    </dgm:pt>
    <dgm:pt modelId="{A1878813-30BE-4827-9E7B-FD9AFD18F59B}" type="parTrans" cxnId="{6AA7754D-859E-496D-B09C-5E9BA9BCF8DD}">
      <dgm:prSet/>
      <dgm:spPr/>
      <dgm:t>
        <a:bodyPr/>
        <a:lstStyle/>
        <a:p>
          <a:endParaRPr lang="en-US"/>
        </a:p>
      </dgm:t>
    </dgm:pt>
    <dgm:pt modelId="{BF42B28D-8954-4235-B35D-9D2ED89D32AC}" type="sibTrans" cxnId="{6AA7754D-859E-496D-B09C-5E9BA9BCF8DD}">
      <dgm:prSet/>
      <dgm:spPr/>
      <dgm:t>
        <a:bodyPr/>
        <a:lstStyle/>
        <a:p>
          <a:endParaRPr lang="en-US"/>
        </a:p>
      </dgm:t>
    </dgm:pt>
    <dgm:pt modelId="{5BB248A7-F873-4A81-A624-5568DBBB8D3F}">
      <dgm:prSet/>
      <dgm:spPr/>
      <dgm:t>
        <a:bodyPr/>
        <a:lstStyle/>
        <a:p>
          <a:pPr>
            <a:lnSpc>
              <a:spcPct val="100000"/>
            </a:lnSpc>
          </a:pPr>
          <a:r>
            <a:rPr lang="en-US" dirty="0"/>
            <a:t>Questions</a:t>
          </a:r>
        </a:p>
      </dgm:t>
    </dgm:pt>
    <dgm:pt modelId="{419F7BB4-9415-49EC-8CBA-88A2F8761F61}" type="parTrans" cxnId="{DFF45B5B-E9BA-4003-9649-20B1892AEFE6}">
      <dgm:prSet/>
      <dgm:spPr/>
      <dgm:t>
        <a:bodyPr/>
        <a:lstStyle/>
        <a:p>
          <a:endParaRPr lang="en-US"/>
        </a:p>
      </dgm:t>
    </dgm:pt>
    <dgm:pt modelId="{FF6CAD27-5AC4-47B5-9F88-D0D55910A483}" type="sibTrans" cxnId="{DFF45B5B-E9BA-4003-9649-20B1892AEFE6}">
      <dgm:prSet/>
      <dgm:spPr/>
      <dgm:t>
        <a:bodyPr/>
        <a:lstStyle/>
        <a:p>
          <a:endParaRPr lang="en-US"/>
        </a:p>
      </dgm:t>
    </dgm:pt>
    <dgm:pt modelId="{13F781B5-72DB-4623-9E6D-E2177D9A7F89}" type="pres">
      <dgm:prSet presAssocID="{2EFB0D78-3656-47CE-9273-5CF9BFC21C55}" presName="root" presStyleCnt="0">
        <dgm:presLayoutVars>
          <dgm:dir/>
          <dgm:resizeHandles val="exact"/>
        </dgm:presLayoutVars>
      </dgm:prSet>
      <dgm:spPr/>
    </dgm:pt>
    <dgm:pt modelId="{E53D82E0-FC01-43C7-AA66-B59092236565}" type="pres">
      <dgm:prSet presAssocID="{83FBC07B-9D98-40EF-80D4-0411B554480E}" presName="compNode" presStyleCnt="0"/>
      <dgm:spPr/>
    </dgm:pt>
    <dgm:pt modelId="{F81BF075-5E14-4F85-9CF5-CC1638FC1D4D}" type="pres">
      <dgm:prSet presAssocID="{83FBC07B-9D98-40EF-80D4-0411B554480E}" presName="bgRect" presStyleLbl="bgShp" presStyleIdx="0" presStyleCnt="4"/>
      <dgm:spPr/>
    </dgm:pt>
    <dgm:pt modelId="{5CEC714E-9C83-4F8D-BBD5-EE5654565A1E}" type="pres">
      <dgm:prSet presAssocID="{83FBC07B-9D98-40EF-80D4-0411B55448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p and bucket"/>
        </a:ext>
      </dgm:extLst>
    </dgm:pt>
    <dgm:pt modelId="{8FE5D227-EA06-4601-B619-52D3D573E80B}" type="pres">
      <dgm:prSet presAssocID="{83FBC07B-9D98-40EF-80D4-0411B554480E}" presName="spaceRect" presStyleCnt="0"/>
      <dgm:spPr/>
    </dgm:pt>
    <dgm:pt modelId="{16F2961E-94BD-4759-B03B-8B5810579777}" type="pres">
      <dgm:prSet presAssocID="{83FBC07B-9D98-40EF-80D4-0411B554480E}" presName="parTx" presStyleLbl="revTx" presStyleIdx="0" presStyleCnt="4">
        <dgm:presLayoutVars>
          <dgm:chMax val="0"/>
          <dgm:chPref val="0"/>
        </dgm:presLayoutVars>
      </dgm:prSet>
      <dgm:spPr/>
    </dgm:pt>
    <dgm:pt modelId="{06947D09-94E3-48EC-9CB7-DA91300027ED}" type="pres">
      <dgm:prSet presAssocID="{6BDA6DA5-03F2-4615-AE42-E2D84E71BA6F}" presName="sibTrans" presStyleCnt="0"/>
      <dgm:spPr/>
    </dgm:pt>
    <dgm:pt modelId="{889357D2-6C3A-4EBA-8F1F-8989A8FD5D3D}" type="pres">
      <dgm:prSet presAssocID="{6DE0FEAB-02BD-4514-B049-651B74CA798B}" presName="compNode" presStyleCnt="0"/>
      <dgm:spPr/>
    </dgm:pt>
    <dgm:pt modelId="{FFBF625C-A8B2-427F-B5C1-0275729DA14E}" type="pres">
      <dgm:prSet presAssocID="{6DE0FEAB-02BD-4514-B049-651B74CA798B}" presName="bgRect" presStyleLbl="bgShp" presStyleIdx="1" presStyleCnt="4"/>
      <dgm:spPr/>
    </dgm:pt>
    <dgm:pt modelId="{80D3DD76-3257-4CB8-84AA-166426F7E9EC}" type="pres">
      <dgm:prSet presAssocID="{6DE0FEAB-02BD-4514-B049-651B74CA798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42F1A8C3-6384-4324-837F-1A63A9520F60}" type="pres">
      <dgm:prSet presAssocID="{6DE0FEAB-02BD-4514-B049-651B74CA798B}" presName="spaceRect" presStyleCnt="0"/>
      <dgm:spPr/>
    </dgm:pt>
    <dgm:pt modelId="{D13A5ED8-EF46-48C7-982D-28EF01EABDB8}" type="pres">
      <dgm:prSet presAssocID="{6DE0FEAB-02BD-4514-B049-651B74CA798B}" presName="parTx" presStyleLbl="revTx" presStyleIdx="1" presStyleCnt="4">
        <dgm:presLayoutVars>
          <dgm:chMax val="0"/>
          <dgm:chPref val="0"/>
        </dgm:presLayoutVars>
      </dgm:prSet>
      <dgm:spPr/>
    </dgm:pt>
    <dgm:pt modelId="{A4982957-15F8-4C5E-81ED-2BE4BC7F0383}" type="pres">
      <dgm:prSet presAssocID="{328135A6-D0B8-4F19-AD54-7A195DA0F621}" presName="sibTrans" presStyleCnt="0"/>
      <dgm:spPr/>
    </dgm:pt>
    <dgm:pt modelId="{35FD956F-ACDE-477E-814B-4E87E17AD056}" type="pres">
      <dgm:prSet presAssocID="{7B925917-7CB2-4E08-AFA7-14187F2EAAFF}" presName="compNode" presStyleCnt="0"/>
      <dgm:spPr/>
    </dgm:pt>
    <dgm:pt modelId="{5B2262FC-A955-4766-B7B3-2DBAE2BB0DBD}" type="pres">
      <dgm:prSet presAssocID="{7B925917-7CB2-4E08-AFA7-14187F2EAAFF}" presName="bgRect" presStyleLbl="bgShp" presStyleIdx="2" presStyleCnt="4"/>
      <dgm:spPr/>
    </dgm:pt>
    <dgm:pt modelId="{FC591671-E01C-4DBD-9675-0D47239F7D64}" type="pres">
      <dgm:prSet presAssocID="{7B925917-7CB2-4E08-AFA7-14187F2EAAF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B5E00F28-AAD4-4AA3-AAAB-C6F9BF1C5A98}" type="pres">
      <dgm:prSet presAssocID="{7B925917-7CB2-4E08-AFA7-14187F2EAAFF}" presName="spaceRect" presStyleCnt="0"/>
      <dgm:spPr/>
    </dgm:pt>
    <dgm:pt modelId="{C995C411-837E-4618-9013-2C1E540A9C31}" type="pres">
      <dgm:prSet presAssocID="{7B925917-7CB2-4E08-AFA7-14187F2EAAFF}" presName="parTx" presStyleLbl="revTx" presStyleIdx="2" presStyleCnt="4">
        <dgm:presLayoutVars>
          <dgm:chMax val="0"/>
          <dgm:chPref val="0"/>
        </dgm:presLayoutVars>
      </dgm:prSet>
      <dgm:spPr/>
    </dgm:pt>
    <dgm:pt modelId="{595153D7-3589-4E2E-85AD-26266BEFE780}" type="pres">
      <dgm:prSet presAssocID="{BF42B28D-8954-4235-B35D-9D2ED89D32AC}" presName="sibTrans" presStyleCnt="0"/>
      <dgm:spPr/>
    </dgm:pt>
    <dgm:pt modelId="{FB10F2E3-52FA-4C5F-BAF4-524106FF5390}" type="pres">
      <dgm:prSet presAssocID="{5BB248A7-F873-4A81-A624-5568DBBB8D3F}" presName="compNode" presStyleCnt="0"/>
      <dgm:spPr/>
    </dgm:pt>
    <dgm:pt modelId="{4171CF0C-D169-4E4B-ABCC-1500163A047D}" type="pres">
      <dgm:prSet presAssocID="{5BB248A7-F873-4A81-A624-5568DBBB8D3F}" presName="bgRect" presStyleLbl="bgShp" presStyleIdx="3" presStyleCnt="4"/>
      <dgm:spPr/>
    </dgm:pt>
    <dgm:pt modelId="{6BCCA9E8-2109-44E8-B4AA-9F4F8FC98867}" type="pres">
      <dgm:prSet presAssocID="{5BB248A7-F873-4A81-A624-5568DBBB8D3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6F4AA350-B058-42F3-8379-757B87E321CA}" type="pres">
      <dgm:prSet presAssocID="{5BB248A7-F873-4A81-A624-5568DBBB8D3F}" presName="spaceRect" presStyleCnt="0"/>
      <dgm:spPr/>
    </dgm:pt>
    <dgm:pt modelId="{71A76A19-31E6-4323-9A3A-760DE47EC343}" type="pres">
      <dgm:prSet presAssocID="{5BB248A7-F873-4A81-A624-5568DBBB8D3F}" presName="parTx" presStyleLbl="revTx" presStyleIdx="3" presStyleCnt="4">
        <dgm:presLayoutVars>
          <dgm:chMax val="0"/>
          <dgm:chPref val="0"/>
        </dgm:presLayoutVars>
      </dgm:prSet>
      <dgm:spPr/>
    </dgm:pt>
  </dgm:ptLst>
  <dgm:cxnLst>
    <dgm:cxn modelId="{286DF60D-2E9A-4CAC-8540-FAF3FCB36EC7}" type="presOf" srcId="{83FBC07B-9D98-40EF-80D4-0411B554480E}" destId="{16F2961E-94BD-4759-B03B-8B5810579777}" srcOrd="0" destOrd="0" presId="urn:microsoft.com/office/officeart/2018/2/layout/IconVerticalSolidList"/>
    <dgm:cxn modelId="{FCB13131-35A6-47A6-ABA8-493B0FC7C17D}" type="presOf" srcId="{2EFB0D78-3656-47CE-9273-5CF9BFC21C55}" destId="{13F781B5-72DB-4623-9E6D-E2177D9A7F89}" srcOrd="0" destOrd="0" presId="urn:microsoft.com/office/officeart/2018/2/layout/IconVerticalSolidList"/>
    <dgm:cxn modelId="{DFF45B5B-E9BA-4003-9649-20B1892AEFE6}" srcId="{2EFB0D78-3656-47CE-9273-5CF9BFC21C55}" destId="{5BB248A7-F873-4A81-A624-5568DBBB8D3F}" srcOrd="3" destOrd="0" parTransId="{419F7BB4-9415-49EC-8CBA-88A2F8761F61}" sibTransId="{FF6CAD27-5AC4-47B5-9F88-D0D55910A483}"/>
    <dgm:cxn modelId="{91BBFC6C-A570-498D-97A1-628B1F8E7CC7}" type="presOf" srcId="{5BB248A7-F873-4A81-A624-5568DBBB8D3F}" destId="{71A76A19-31E6-4323-9A3A-760DE47EC343}" srcOrd="0" destOrd="0" presId="urn:microsoft.com/office/officeart/2018/2/layout/IconVerticalSolidList"/>
    <dgm:cxn modelId="{6AA7754D-859E-496D-B09C-5E9BA9BCF8DD}" srcId="{2EFB0D78-3656-47CE-9273-5CF9BFC21C55}" destId="{7B925917-7CB2-4E08-AFA7-14187F2EAAFF}" srcOrd="2" destOrd="0" parTransId="{A1878813-30BE-4827-9E7B-FD9AFD18F59B}" sibTransId="{BF42B28D-8954-4235-B35D-9D2ED89D32AC}"/>
    <dgm:cxn modelId="{A095B89F-091A-463A-A82C-456CAC1FCBAD}" type="presOf" srcId="{7B925917-7CB2-4E08-AFA7-14187F2EAAFF}" destId="{C995C411-837E-4618-9013-2C1E540A9C31}" srcOrd="0" destOrd="0" presId="urn:microsoft.com/office/officeart/2018/2/layout/IconVerticalSolidList"/>
    <dgm:cxn modelId="{E06CDDAA-61F0-43BE-A6C0-E98569980CB2}" srcId="{2EFB0D78-3656-47CE-9273-5CF9BFC21C55}" destId="{83FBC07B-9D98-40EF-80D4-0411B554480E}" srcOrd="0" destOrd="0" parTransId="{14C138E6-414F-469A-8259-DEB744AD6906}" sibTransId="{6BDA6DA5-03F2-4615-AE42-E2D84E71BA6F}"/>
    <dgm:cxn modelId="{4F364EB0-E95F-4C30-BBFF-72B50D1FB9A4}" type="presOf" srcId="{6DE0FEAB-02BD-4514-B049-651B74CA798B}" destId="{D13A5ED8-EF46-48C7-982D-28EF01EABDB8}" srcOrd="0" destOrd="0" presId="urn:microsoft.com/office/officeart/2018/2/layout/IconVerticalSolidList"/>
    <dgm:cxn modelId="{1FF101DC-BFD3-488A-ACE3-F8C80D5B3EC3}" srcId="{2EFB0D78-3656-47CE-9273-5CF9BFC21C55}" destId="{6DE0FEAB-02BD-4514-B049-651B74CA798B}" srcOrd="1" destOrd="0" parTransId="{2AD5CC61-A755-4A57-AAEB-F1622C46899B}" sibTransId="{328135A6-D0B8-4F19-AD54-7A195DA0F621}"/>
    <dgm:cxn modelId="{4A82623C-FF96-4E3E-885A-0D45FDF7589A}" type="presParOf" srcId="{13F781B5-72DB-4623-9E6D-E2177D9A7F89}" destId="{E53D82E0-FC01-43C7-AA66-B59092236565}" srcOrd="0" destOrd="0" presId="urn:microsoft.com/office/officeart/2018/2/layout/IconVerticalSolidList"/>
    <dgm:cxn modelId="{A953FE27-BA1C-4379-9A0E-CD8D4D1C870C}" type="presParOf" srcId="{E53D82E0-FC01-43C7-AA66-B59092236565}" destId="{F81BF075-5E14-4F85-9CF5-CC1638FC1D4D}" srcOrd="0" destOrd="0" presId="urn:microsoft.com/office/officeart/2018/2/layout/IconVerticalSolidList"/>
    <dgm:cxn modelId="{0F8AF6A6-A387-493E-81DE-DD7CA7B502FD}" type="presParOf" srcId="{E53D82E0-FC01-43C7-AA66-B59092236565}" destId="{5CEC714E-9C83-4F8D-BBD5-EE5654565A1E}" srcOrd="1" destOrd="0" presId="urn:microsoft.com/office/officeart/2018/2/layout/IconVerticalSolidList"/>
    <dgm:cxn modelId="{E9DC2C09-7E39-49A4-8294-94FC375A295A}" type="presParOf" srcId="{E53D82E0-FC01-43C7-AA66-B59092236565}" destId="{8FE5D227-EA06-4601-B619-52D3D573E80B}" srcOrd="2" destOrd="0" presId="urn:microsoft.com/office/officeart/2018/2/layout/IconVerticalSolidList"/>
    <dgm:cxn modelId="{4B133137-21E6-48EA-9F94-23173AF71DDC}" type="presParOf" srcId="{E53D82E0-FC01-43C7-AA66-B59092236565}" destId="{16F2961E-94BD-4759-B03B-8B5810579777}" srcOrd="3" destOrd="0" presId="urn:microsoft.com/office/officeart/2018/2/layout/IconVerticalSolidList"/>
    <dgm:cxn modelId="{FFF3951A-DDD1-4E69-B714-437A191215DA}" type="presParOf" srcId="{13F781B5-72DB-4623-9E6D-E2177D9A7F89}" destId="{06947D09-94E3-48EC-9CB7-DA91300027ED}" srcOrd="1" destOrd="0" presId="urn:microsoft.com/office/officeart/2018/2/layout/IconVerticalSolidList"/>
    <dgm:cxn modelId="{DC26A0BF-562D-4CEE-96D3-CCE864FBADF5}" type="presParOf" srcId="{13F781B5-72DB-4623-9E6D-E2177D9A7F89}" destId="{889357D2-6C3A-4EBA-8F1F-8989A8FD5D3D}" srcOrd="2" destOrd="0" presId="urn:microsoft.com/office/officeart/2018/2/layout/IconVerticalSolidList"/>
    <dgm:cxn modelId="{6CCD77AD-6C09-421D-9150-60101495391B}" type="presParOf" srcId="{889357D2-6C3A-4EBA-8F1F-8989A8FD5D3D}" destId="{FFBF625C-A8B2-427F-B5C1-0275729DA14E}" srcOrd="0" destOrd="0" presId="urn:microsoft.com/office/officeart/2018/2/layout/IconVerticalSolidList"/>
    <dgm:cxn modelId="{AF321CCA-31A1-4C28-90BC-6B4F5F6FD653}" type="presParOf" srcId="{889357D2-6C3A-4EBA-8F1F-8989A8FD5D3D}" destId="{80D3DD76-3257-4CB8-84AA-166426F7E9EC}" srcOrd="1" destOrd="0" presId="urn:microsoft.com/office/officeart/2018/2/layout/IconVerticalSolidList"/>
    <dgm:cxn modelId="{C1609E2D-F91E-4523-8ED8-1DEEDF311DEB}" type="presParOf" srcId="{889357D2-6C3A-4EBA-8F1F-8989A8FD5D3D}" destId="{42F1A8C3-6384-4324-837F-1A63A9520F60}" srcOrd="2" destOrd="0" presId="urn:microsoft.com/office/officeart/2018/2/layout/IconVerticalSolidList"/>
    <dgm:cxn modelId="{4754E037-62A1-4A08-AD0E-048E742C2DA2}" type="presParOf" srcId="{889357D2-6C3A-4EBA-8F1F-8989A8FD5D3D}" destId="{D13A5ED8-EF46-48C7-982D-28EF01EABDB8}" srcOrd="3" destOrd="0" presId="urn:microsoft.com/office/officeart/2018/2/layout/IconVerticalSolidList"/>
    <dgm:cxn modelId="{7206F4C3-302D-4DAA-979C-C3DE860EAABB}" type="presParOf" srcId="{13F781B5-72DB-4623-9E6D-E2177D9A7F89}" destId="{A4982957-15F8-4C5E-81ED-2BE4BC7F0383}" srcOrd="3" destOrd="0" presId="urn:microsoft.com/office/officeart/2018/2/layout/IconVerticalSolidList"/>
    <dgm:cxn modelId="{257EA9B4-9F9F-4561-B52C-7D460A57E692}" type="presParOf" srcId="{13F781B5-72DB-4623-9E6D-E2177D9A7F89}" destId="{35FD956F-ACDE-477E-814B-4E87E17AD056}" srcOrd="4" destOrd="0" presId="urn:microsoft.com/office/officeart/2018/2/layout/IconVerticalSolidList"/>
    <dgm:cxn modelId="{8DCF9B1F-750A-4991-850C-59409073CA38}" type="presParOf" srcId="{35FD956F-ACDE-477E-814B-4E87E17AD056}" destId="{5B2262FC-A955-4766-B7B3-2DBAE2BB0DBD}" srcOrd="0" destOrd="0" presId="urn:microsoft.com/office/officeart/2018/2/layout/IconVerticalSolidList"/>
    <dgm:cxn modelId="{C1921F46-401F-494A-BDD0-69E3438C65D4}" type="presParOf" srcId="{35FD956F-ACDE-477E-814B-4E87E17AD056}" destId="{FC591671-E01C-4DBD-9675-0D47239F7D64}" srcOrd="1" destOrd="0" presId="urn:microsoft.com/office/officeart/2018/2/layout/IconVerticalSolidList"/>
    <dgm:cxn modelId="{B784DE43-8F6C-4A92-8374-7C6219B8EDA9}" type="presParOf" srcId="{35FD956F-ACDE-477E-814B-4E87E17AD056}" destId="{B5E00F28-AAD4-4AA3-AAAB-C6F9BF1C5A98}" srcOrd="2" destOrd="0" presId="urn:microsoft.com/office/officeart/2018/2/layout/IconVerticalSolidList"/>
    <dgm:cxn modelId="{906B68CA-32F3-4B5B-8F3C-41FD58A7E4A5}" type="presParOf" srcId="{35FD956F-ACDE-477E-814B-4E87E17AD056}" destId="{C995C411-837E-4618-9013-2C1E540A9C31}" srcOrd="3" destOrd="0" presId="urn:microsoft.com/office/officeart/2018/2/layout/IconVerticalSolidList"/>
    <dgm:cxn modelId="{909E8445-1862-4B7E-992B-9E0CD14DD3B5}" type="presParOf" srcId="{13F781B5-72DB-4623-9E6D-E2177D9A7F89}" destId="{595153D7-3589-4E2E-85AD-26266BEFE780}" srcOrd="5" destOrd="0" presId="urn:microsoft.com/office/officeart/2018/2/layout/IconVerticalSolidList"/>
    <dgm:cxn modelId="{B4F4DE66-BCF3-415E-92EC-D9F5A623992C}" type="presParOf" srcId="{13F781B5-72DB-4623-9E6D-E2177D9A7F89}" destId="{FB10F2E3-52FA-4C5F-BAF4-524106FF5390}" srcOrd="6" destOrd="0" presId="urn:microsoft.com/office/officeart/2018/2/layout/IconVerticalSolidList"/>
    <dgm:cxn modelId="{9F1A7512-97F5-48F4-80B9-71A93E6D458C}" type="presParOf" srcId="{FB10F2E3-52FA-4C5F-BAF4-524106FF5390}" destId="{4171CF0C-D169-4E4B-ABCC-1500163A047D}" srcOrd="0" destOrd="0" presId="urn:microsoft.com/office/officeart/2018/2/layout/IconVerticalSolidList"/>
    <dgm:cxn modelId="{82A2B67A-05B5-4174-9D75-F0CC43689377}" type="presParOf" srcId="{FB10F2E3-52FA-4C5F-BAF4-524106FF5390}" destId="{6BCCA9E8-2109-44E8-B4AA-9F4F8FC98867}" srcOrd="1" destOrd="0" presId="urn:microsoft.com/office/officeart/2018/2/layout/IconVerticalSolidList"/>
    <dgm:cxn modelId="{938A9AC5-A07B-43AF-95AE-A760B29A3F1E}" type="presParOf" srcId="{FB10F2E3-52FA-4C5F-BAF4-524106FF5390}" destId="{6F4AA350-B058-42F3-8379-757B87E321CA}" srcOrd="2" destOrd="0" presId="urn:microsoft.com/office/officeart/2018/2/layout/IconVerticalSolidList"/>
    <dgm:cxn modelId="{02C70608-31DD-4492-A29C-64243208062B}" type="presParOf" srcId="{FB10F2E3-52FA-4C5F-BAF4-524106FF5390}" destId="{71A76A19-31E6-4323-9A3A-760DE47EC3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4B6E0-0D96-466E-88AD-06177833C70F}" type="doc">
      <dgm:prSet loTypeId="urn:microsoft.com/office/officeart/2005/8/layout/hierarchy1" loCatId="hierarchy" qsTypeId="urn:microsoft.com/office/officeart/2005/8/quickstyle/simple2" qsCatId="simple" csTypeId="urn:microsoft.com/office/officeart/2005/8/colors/accent0_3" csCatId="mainScheme" phldr="1"/>
      <dgm:spPr/>
      <dgm:t>
        <a:bodyPr/>
        <a:lstStyle/>
        <a:p>
          <a:endParaRPr lang="en-US"/>
        </a:p>
      </dgm:t>
    </dgm:pt>
    <dgm:pt modelId="{9A2E9C7D-A4C0-4E67-98BE-2FEF81D094CE}">
      <dgm:prSet custT="1"/>
      <dgm:spPr>
        <a:solidFill>
          <a:schemeClr val="accent1">
            <a:lumMod val="20000"/>
            <a:lumOff val="80000"/>
            <a:alpha val="90000"/>
          </a:schemeClr>
        </a:solidFill>
      </dgm:spPr>
      <dgm:t>
        <a:bodyPr/>
        <a:lstStyle/>
        <a:p>
          <a:pPr>
            <a:spcAft>
              <a:spcPct val="35000"/>
            </a:spcAft>
          </a:pPr>
          <a:r>
            <a:rPr lang="en-US" sz="2800" b="1" dirty="0"/>
            <a:t>Interim Performance Report (via G5)</a:t>
          </a:r>
        </a:p>
        <a:p>
          <a:pPr>
            <a:spcAft>
              <a:spcPct val="35000"/>
            </a:spcAft>
          </a:pPr>
          <a:r>
            <a:rPr lang="en-US" sz="2600" b="1" i="0" dirty="0">
              <a:solidFill>
                <a:srgbClr val="FF0000"/>
              </a:solidFill>
            </a:rPr>
            <a:t>October 11, 2024</a:t>
          </a:r>
          <a:endParaRPr lang="en-US" sz="2600" b="1" dirty="0">
            <a:solidFill>
              <a:srgbClr val="FF0000"/>
            </a:solidFill>
          </a:endParaRPr>
        </a:p>
        <a:p>
          <a:pPr>
            <a:spcAft>
              <a:spcPts val="0"/>
            </a:spcAft>
          </a:pPr>
          <a:endParaRPr lang="en-US" sz="2400" b="1" dirty="0">
            <a:solidFill>
              <a:srgbClr val="FF0000"/>
            </a:solidFill>
          </a:endParaRPr>
        </a:p>
        <a:p>
          <a:pPr>
            <a:spcAft>
              <a:spcPts val="0"/>
            </a:spcAft>
          </a:pPr>
          <a:r>
            <a:rPr lang="en-US" sz="2000" b="0" dirty="0"/>
            <a:t>Reporting period for this IPR is:</a:t>
          </a:r>
        </a:p>
        <a:p>
          <a:pPr>
            <a:spcAft>
              <a:spcPts val="0"/>
            </a:spcAft>
          </a:pPr>
          <a:endParaRPr lang="en-US" sz="2000" b="0" dirty="0"/>
        </a:p>
        <a:p>
          <a:pPr>
            <a:spcAft>
              <a:spcPts val="0"/>
            </a:spcAft>
          </a:pPr>
          <a:r>
            <a:rPr lang="en-US" sz="2400" b="1" dirty="0"/>
            <a:t> </a:t>
          </a:r>
          <a:r>
            <a:rPr lang="en-US" sz="2400" b="1" i="1" dirty="0"/>
            <a:t>January 1 – September 1, 2024</a:t>
          </a:r>
          <a:endParaRPr lang="en-US" sz="2400" b="1" i="1" u="none" dirty="0"/>
        </a:p>
        <a:p>
          <a:pPr>
            <a:spcAft>
              <a:spcPts val="0"/>
            </a:spcAft>
          </a:pPr>
          <a:endParaRPr lang="en-US" sz="2600" b="0" u="none" dirty="0"/>
        </a:p>
      </dgm:t>
    </dgm:pt>
    <dgm:pt modelId="{91BDC59D-0A84-4153-AB56-275607D68127}" type="parTrans" cxnId="{F9349B23-B917-4A8C-885A-2D60D80A99AF}">
      <dgm:prSet/>
      <dgm:spPr/>
      <dgm:t>
        <a:bodyPr/>
        <a:lstStyle/>
        <a:p>
          <a:endParaRPr lang="en-US"/>
        </a:p>
      </dgm:t>
    </dgm:pt>
    <dgm:pt modelId="{DA13FC1F-51DE-4493-BD45-70F2A9C3E959}" type="sibTrans" cxnId="{F9349B23-B917-4A8C-885A-2D60D80A99AF}">
      <dgm:prSet/>
      <dgm:spPr/>
      <dgm:t>
        <a:bodyPr/>
        <a:lstStyle/>
        <a:p>
          <a:endParaRPr lang="en-US"/>
        </a:p>
      </dgm:t>
    </dgm:pt>
    <dgm:pt modelId="{EEE2CF53-1191-488E-8BAA-F0F502F58EBA}" type="pres">
      <dgm:prSet presAssocID="{FDF4B6E0-0D96-466E-88AD-06177833C70F}" presName="hierChild1" presStyleCnt="0">
        <dgm:presLayoutVars>
          <dgm:chPref val="1"/>
          <dgm:dir/>
          <dgm:animOne val="branch"/>
          <dgm:animLvl val="lvl"/>
          <dgm:resizeHandles/>
        </dgm:presLayoutVars>
      </dgm:prSet>
      <dgm:spPr/>
    </dgm:pt>
    <dgm:pt modelId="{39E3420D-B0EC-4890-8BCD-420888243C32}" type="pres">
      <dgm:prSet presAssocID="{9A2E9C7D-A4C0-4E67-98BE-2FEF81D094CE}" presName="hierRoot1" presStyleCnt="0"/>
      <dgm:spPr/>
    </dgm:pt>
    <dgm:pt modelId="{DD6265CA-2874-4B96-9B79-DEBC457D2F73}" type="pres">
      <dgm:prSet presAssocID="{9A2E9C7D-A4C0-4E67-98BE-2FEF81D094CE}" presName="composite" presStyleCnt="0"/>
      <dgm:spPr/>
    </dgm:pt>
    <dgm:pt modelId="{898016A4-331A-4EB7-B07D-06DF2A5406C4}" type="pres">
      <dgm:prSet presAssocID="{9A2E9C7D-A4C0-4E67-98BE-2FEF81D094CE}" presName="background" presStyleLbl="node0" presStyleIdx="0" presStyleCnt="1"/>
      <dgm:spPr>
        <a:solidFill>
          <a:schemeClr val="accent1">
            <a:lumMod val="60000"/>
            <a:lumOff val="40000"/>
          </a:schemeClr>
        </a:solidFill>
      </dgm:spPr>
    </dgm:pt>
    <dgm:pt modelId="{D169B616-B378-4CD9-90C5-0560107FD620}" type="pres">
      <dgm:prSet presAssocID="{9A2E9C7D-A4C0-4E67-98BE-2FEF81D094CE}" presName="text" presStyleLbl="fgAcc0" presStyleIdx="0" presStyleCnt="1" custScaleX="113336">
        <dgm:presLayoutVars>
          <dgm:chPref val="3"/>
        </dgm:presLayoutVars>
      </dgm:prSet>
      <dgm:spPr/>
    </dgm:pt>
    <dgm:pt modelId="{05E34ED7-B3CA-45DF-9A37-80242FCA4DF9}" type="pres">
      <dgm:prSet presAssocID="{9A2E9C7D-A4C0-4E67-98BE-2FEF81D094CE}" presName="hierChild2" presStyleCnt="0"/>
      <dgm:spPr/>
    </dgm:pt>
  </dgm:ptLst>
  <dgm:cxnLst>
    <dgm:cxn modelId="{F9349B23-B917-4A8C-885A-2D60D80A99AF}" srcId="{FDF4B6E0-0D96-466E-88AD-06177833C70F}" destId="{9A2E9C7D-A4C0-4E67-98BE-2FEF81D094CE}" srcOrd="0" destOrd="0" parTransId="{91BDC59D-0A84-4153-AB56-275607D68127}" sibTransId="{DA13FC1F-51DE-4493-BD45-70F2A9C3E959}"/>
    <dgm:cxn modelId="{645C3C78-9119-47AB-AC9E-39A8746CED54}" type="presOf" srcId="{FDF4B6E0-0D96-466E-88AD-06177833C70F}" destId="{EEE2CF53-1191-488E-8BAA-F0F502F58EBA}" srcOrd="0" destOrd="0" presId="urn:microsoft.com/office/officeart/2005/8/layout/hierarchy1"/>
    <dgm:cxn modelId="{E76B6B91-5455-4D16-9DD7-0801EF08671C}" type="presOf" srcId="{9A2E9C7D-A4C0-4E67-98BE-2FEF81D094CE}" destId="{D169B616-B378-4CD9-90C5-0560107FD620}" srcOrd="0" destOrd="0" presId="urn:microsoft.com/office/officeart/2005/8/layout/hierarchy1"/>
    <dgm:cxn modelId="{495EFEEF-01B5-4314-B10E-734CB257D7E2}" type="presParOf" srcId="{EEE2CF53-1191-488E-8BAA-F0F502F58EBA}" destId="{39E3420D-B0EC-4890-8BCD-420888243C32}" srcOrd="0" destOrd="0" presId="urn:microsoft.com/office/officeart/2005/8/layout/hierarchy1"/>
    <dgm:cxn modelId="{EDB1A071-CD65-4164-990A-279DD7A7BF03}" type="presParOf" srcId="{39E3420D-B0EC-4890-8BCD-420888243C32}" destId="{DD6265CA-2874-4B96-9B79-DEBC457D2F73}" srcOrd="0" destOrd="0" presId="urn:microsoft.com/office/officeart/2005/8/layout/hierarchy1"/>
    <dgm:cxn modelId="{E665F3F2-5426-4FAF-8F30-C49AB57EC8F5}" type="presParOf" srcId="{DD6265CA-2874-4B96-9B79-DEBC457D2F73}" destId="{898016A4-331A-4EB7-B07D-06DF2A5406C4}" srcOrd="0" destOrd="0" presId="urn:microsoft.com/office/officeart/2005/8/layout/hierarchy1"/>
    <dgm:cxn modelId="{9D658F65-4BA2-4B24-AB0B-770F2FCB878A}" type="presParOf" srcId="{DD6265CA-2874-4B96-9B79-DEBC457D2F73}" destId="{D169B616-B378-4CD9-90C5-0560107FD620}" srcOrd="1" destOrd="0" presId="urn:microsoft.com/office/officeart/2005/8/layout/hierarchy1"/>
    <dgm:cxn modelId="{C90A45D0-CDD8-4E8B-BD67-DA364C4DB5FB}" type="presParOf" srcId="{39E3420D-B0EC-4890-8BCD-420888243C32}" destId="{05E34ED7-B3CA-45DF-9A37-80242FCA4DF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F075-5E14-4F85-9CF5-CC1638FC1D4D}">
      <dsp:nvSpPr>
        <dsp:cNvPr id="0" name=""/>
        <dsp:cNvSpPr/>
      </dsp:nvSpPr>
      <dsp:spPr>
        <a:xfrm>
          <a:off x="0" y="2042"/>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EC714E-9C83-4F8D-BBD5-EE5654565A1E}">
      <dsp:nvSpPr>
        <dsp:cNvPr id="0" name=""/>
        <dsp:cNvSpPr/>
      </dsp:nvSpPr>
      <dsp:spPr>
        <a:xfrm>
          <a:off x="313145" y="234960"/>
          <a:ext cx="569355" cy="569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F2961E-94BD-4759-B03B-8B5810579777}">
      <dsp:nvSpPr>
        <dsp:cNvPr id="0" name=""/>
        <dsp:cNvSpPr/>
      </dsp:nvSpPr>
      <dsp:spPr>
        <a:xfrm>
          <a:off x="1195647" y="2042"/>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100000"/>
            </a:lnSpc>
            <a:spcBef>
              <a:spcPct val="0"/>
            </a:spcBef>
            <a:spcAft>
              <a:spcPct val="35000"/>
            </a:spcAft>
            <a:buNone/>
          </a:pPr>
          <a:r>
            <a:rPr lang="en-US" sz="2200" kern="1200"/>
            <a:t>Housekeeping</a:t>
          </a:r>
        </a:p>
      </dsp:txBody>
      <dsp:txXfrm>
        <a:off x="1195647" y="2042"/>
        <a:ext cx="3516846" cy="1035192"/>
      </dsp:txXfrm>
    </dsp:sp>
    <dsp:sp modelId="{FFBF625C-A8B2-427F-B5C1-0275729DA14E}">
      <dsp:nvSpPr>
        <dsp:cNvPr id="0" name=""/>
        <dsp:cNvSpPr/>
      </dsp:nvSpPr>
      <dsp:spPr>
        <a:xfrm>
          <a:off x="0" y="1296033"/>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D3DD76-3257-4CB8-84AA-166426F7E9EC}">
      <dsp:nvSpPr>
        <dsp:cNvPr id="0" name=""/>
        <dsp:cNvSpPr/>
      </dsp:nvSpPr>
      <dsp:spPr>
        <a:xfrm>
          <a:off x="313145" y="1528951"/>
          <a:ext cx="569355" cy="5693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3A5ED8-EF46-48C7-982D-28EF01EABDB8}">
      <dsp:nvSpPr>
        <dsp:cNvPr id="0" name=""/>
        <dsp:cNvSpPr/>
      </dsp:nvSpPr>
      <dsp:spPr>
        <a:xfrm>
          <a:off x="1195647" y="1296033"/>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100000"/>
            </a:lnSpc>
            <a:spcBef>
              <a:spcPct val="0"/>
            </a:spcBef>
            <a:spcAft>
              <a:spcPct val="35000"/>
            </a:spcAft>
            <a:buNone/>
          </a:pPr>
          <a:r>
            <a:rPr lang="en-US" sz="2200" kern="1200" dirty="0"/>
            <a:t>Interim Performance Reporting</a:t>
          </a:r>
        </a:p>
      </dsp:txBody>
      <dsp:txXfrm>
        <a:off x="1195647" y="1296033"/>
        <a:ext cx="3516846" cy="1035192"/>
      </dsp:txXfrm>
    </dsp:sp>
    <dsp:sp modelId="{5B2262FC-A955-4766-B7B3-2DBAE2BB0DBD}">
      <dsp:nvSpPr>
        <dsp:cNvPr id="0" name=""/>
        <dsp:cNvSpPr/>
      </dsp:nvSpPr>
      <dsp:spPr>
        <a:xfrm>
          <a:off x="0" y="2590024"/>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91671-E01C-4DBD-9675-0D47239F7D64}">
      <dsp:nvSpPr>
        <dsp:cNvPr id="0" name=""/>
        <dsp:cNvSpPr/>
      </dsp:nvSpPr>
      <dsp:spPr>
        <a:xfrm>
          <a:off x="313145" y="2822942"/>
          <a:ext cx="569355" cy="5693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95C411-837E-4618-9013-2C1E540A9C31}">
      <dsp:nvSpPr>
        <dsp:cNvPr id="0" name=""/>
        <dsp:cNvSpPr/>
      </dsp:nvSpPr>
      <dsp:spPr>
        <a:xfrm>
          <a:off x="1195647" y="2590024"/>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100000"/>
            </a:lnSpc>
            <a:spcBef>
              <a:spcPct val="0"/>
            </a:spcBef>
            <a:spcAft>
              <a:spcPct val="35000"/>
            </a:spcAft>
            <a:buNone/>
          </a:pPr>
          <a:r>
            <a:rPr lang="en-US" sz="2200" kern="1200"/>
            <a:t>GPRA Reporting and Tool</a:t>
          </a:r>
        </a:p>
      </dsp:txBody>
      <dsp:txXfrm>
        <a:off x="1195647" y="2590024"/>
        <a:ext cx="3516846" cy="1035192"/>
      </dsp:txXfrm>
    </dsp:sp>
    <dsp:sp modelId="{4171CF0C-D169-4E4B-ABCC-1500163A047D}">
      <dsp:nvSpPr>
        <dsp:cNvPr id="0" name=""/>
        <dsp:cNvSpPr/>
      </dsp:nvSpPr>
      <dsp:spPr>
        <a:xfrm>
          <a:off x="0" y="3884014"/>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CA9E8-2109-44E8-B4AA-9F4F8FC98867}">
      <dsp:nvSpPr>
        <dsp:cNvPr id="0" name=""/>
        <dsp:cNvSpPr/>
      </dsp:nvSpPr>
      <dsp:spPr>
        <a:xfrm>
          <a:off x="313145" y="4116933"/>
          <a:ext cx="569355" cy="5693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A76A19-31E6-4323-9A3A-760DE47EC343}">
      <dsp:nvSpPr>
        <dsp:cNvPr id="0" name=""/>
        <dsp:cNvSpPr/>
      </dsp:nvSpPr>
      <dsp:spPr>
        <a:xfrm>
          <a:off x="1195647" y="3884014"/>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100000"/>
            </a:lnSpc>
            <a:spcBef>
              <a:spcPct val="0"/>
            </a:spcBef>
            <a:spcAft>
              <a:spcPct val="35000"/>
            </a:spcAft>
            <a:buNone/>
          </a:pPr>
          <a:r>
            <a:rPr lang="en-US" sz="2200" kern="1200" dirty="0"/>
            <a:t>Questions</a:t>
          </a:r>
        </a:p>
      </dsp:txBody>
      <dsp:txXfrm>
        <a:off x="1195647" y="3884014"/>
        <a:ext cx="3516846" cy="1035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16A4-331A-4EB7-B07D-06DF2A5406C4}">
      <dsp:nvSpPr>
        <dsp:cNvPr id="0" name=""/>
        <dsp:cNvSpPr/>
      </dsp:nvSpPr>
      <dsp:spPr>
        <a:xfrm>
          <a:off x="460996" y="1864"/>
          <a:ext cx="6384508" cy="3577118"/>
        </a:xfrm>
        <a:prstGeom prst="roundRect">
          <a:avLst>
            <a:gd name="adj" fmla="val 10000"/>
          </a:avLst>
        </a:prstGeom>
        <a:solidFill>
          <a:schemeClr val="accent1">
            <a:lumMod val="60000"/>
            <a:lumOff val="4000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169B616-B378-4CD9-90C5-0560107FD620}">
      <dsp:nvSpPr>
        <dsp:cNvPr id="0" name=""/>
        <dsp:cNvSpPr/>
      </dsp:nvSpPr>
      <dsp:spPr>
        <a:xfrm>
          <a:off x="1086914" y="596485"/>
          <a:ext cx="6384508" cy="3577118"/>
        </a:xfrm>
        <a:prstGeom prst="roundRect">
          <a:avLst>
            <a:gd name="adj" fmla="val 10000"/>
          </a:avLst>
        </a:prstGeom>
        <a:solidFill>
          <a:schemeClr val="accent1">
            <a:lumMod val="20000"/>
            <a:lumOff val="80000"/>
            <a:alpha val="9000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Interim Performance Report (via G5)</a:t>
          </a:r>
        </a:p>
        <a:p>
          <a:pPr marL="0" lvl="0" indent="0" algn="ctr" defTabSz="1244600">
            <a:lnSpc>
              <a:spcPct val="90000"/>
            </a:lnSpc>
            <a:spcBef>
              <a:spcPct val="0"/>
            </a:spcBef>
            <a:spcAft>
              <a:spcPct val="35000"/>
            </a:spcAft>
            <a:buNone/>
          </a:pPr>
          <a:r>
            <a:rPr lang="en-US" sz="2600" b="1" i="0" kern="1200" dirty="0">
              <a:solidFill>
                <a:srgbClr val="FF0000"/>
              </a:solidFill>
            </a:rPr>
            <a:t>October 11, 2024</a:t>
          </a:r>
          <a:endParaRPr lang="en-US" sz="2600" b="1" kern="1200" dirty="0">
            <a:solidFill>
              <a:srgbClr val="FF0000"/>
            </a:solidFill>
          </a:endParaRPr>
        </a:p>
        <a:p>
          <a:pPr marL="0" lvl="0" indent="0" algn="ctr" defTabSz="1244600">
            <a:lnSpc>
              <a:spcPct val="90000"/>
            </a:lnSpc>
            <a:spcBef>
              <a:spcPct val="0"/>
            </a:spcBef>
            <a:spcAft>
              <a:spcPts val="0"/>
            </a:spcAft>
            <a:buNone/>
          </a:pPr>
          <a:endParaRPr lang="en-US" sz="2400" b="1" kern="1200" dirty="0">
            <a:solidFill>
              <a:srgbClr val="FF0000"/>
            </a:solidFill>
          </a:endParaRPr>
        </a:p>
        <a:p>
          <a:pPr marL="0" lvl="0" indent="0" algn="ctr" defTabSz="1244600">
            <a:lnSpc>
              <a:spcPct val="90000"/>
            </a:lnSpc>
            <a:spcBef>
              <a:spcPct val="0"/>
            </a:spcBef>
            <a:spcAft>
              <a:spcPts val="0"/>
            </a:spcAft>
            <a:buNone/>
          </a:pPr>
          <a:r>
            <a:rPr lang="en-US" sz="2000" b="0" kern="1200" dirty="0"/>
            <a:t>Reporting period for this IPR is:</a:t>
          </a:r>
        </a:p>
        <a:p>
          <a:pPr marL="0" lvl="0" indent="0" algn="ctr" defTabSz="1244600">
            <a:lnSpc>
              <a:spcPct val="90000"/>
            </a:lnSpc>
            <a:spcBef>
              <a:spcPct val="0"/>
            </a:spcBef>
            <a:spcAft>
              <a:spcPts val="0"/>
            </a:spcAft>
            <a:buNone/>
          </a:pPr>
          <a:endParaRPr lang="en-US" sz="2000" b="0" kern="1200" dirty="0"/>
        </a:p>
        <a:p>
          <a:pPr marL="0" lvl="0" indent="0" algn="ctr" defTabSz="1244600">
            <a:lnSpc>
              <a:spcPct val="90000"/>
            </a:lnSpc>
            <a:spcBef>
              <a:spcPct val="0"/>
            </a:spcBef>
            <a:spcAft>
              <a:spcPts val="0"/>
            </a:spcAft>
            <a:buNone/>
          </a:pPr>
          <a:r>
            <a:rPr lang="en-US" sz="2400" b="1" kern="1200" dirty="0"/>
            <a:t> </a:t>
          </a:r>
          <a:r>
            <a:rPr lang="en-US" sz="2400" b="1" i="1" kern="1200" dirty="0"/>
            <a:t>January 1 – September 1, 2024</a:t>
          </a:r>
          <a:endParaRPr lang="en-US" sz="2400" b="1" i="1" u="none" kern="1200" dirty="0"/>
        </a:p>
        <a:p>
          <a:pPr marL="0" lvl="0" indent="0" algn="ctr" defTabSz="1244600">
            <a:lnSpc>
              <a:spcPct val="90000"/>
            </a:lnSpc>
            <a:spcBef>
              <a:spcPct val="0"/>
            </a:spcBef>
            <a:spcAft>
              <a:spcPts val="0"/>
            </a:spcAft>
            <a:buNone/>
          </a:pPr>
          <a:endParaRPr lang="en-US" sz="2600" b="0" u="none" kern="1200" dirty="0"/>
        </a:p>
      </dsp:txBody>
      <dsp:txXfrm>
        <a:off x="1191684" y="701255"/>
        <a:ext cx="6174968" cy="33675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934B10-41ED-4B1A-9409-0216E40971D4}"/>
              </a:ext>
            </a:extLst>
          </p:cNvPr>
          <p:cNvSpPr>
            <a:spLocks noGrp="1"/>
          </p:cNvSpPr>
          <p:nvPr>
            <p:ph type="hdr" sz="quarter"/>
          </p:nvPr>
        </p:nvSpPr>
        <p:spPr>
          <a:xfrm>
            <a:off x="0" y="0"/>
            <a:ext cx="2971800" cy="463550"/>
          </a:xfrm>
          <a:prstGeom prst="rect">
            <a:avLst/>
          </a:prstGeom>
        </p:spPr>
        <p:txBody>
          <a:bodyPr vert="horz" lIns="93176" tIns="46588" rIns="93176" bIns="46588"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60C0752-6EC7-425F-B81A-5E0DF56E0653}"/>
              </a:ext>
            </a:extLst>
          </p:cNvPr>
          <p:cNvSpPr>
            <a:spLocks noGrp="1"/>
          </p:cNvSpPr>
          <p:nvPr>
            <p:ph type="dt" sz="quarter" idx="1"/>
          </p:nvPr>
        </p:nvSpPr>
        <p:spPr>
          <a:xfrm>
            <a:off x="3884613" y="0"/>
            <a:ext cx="2971800" cy="463550"/>
          </a:xfrm>
          <a:prstGeom prst="rect">
            <a:avLst/>
          </a:prstGeom>
        </p:spPr>
        <p:txBody>
          <a:bodyPr vert="horz" lIns="93176" tIns="46588" rIns="93176" bIns="46588" rtlCol="0"/>
          <a:lstStyle>
            <a:lvl1pPr algn="r" fontAlgn="auto">
              <a:spcBef>
                <a:spcPts val="0"/>
              </a:spcBef>
              <a:spcAft>
                <a:spcPts val="0"/>
              </a:spcAft>
              <a:defRPr sz="1200">
                <a:latin typeface="+mn-lt"/>
                <a:cs typeface="+mn-cs"/>
              </a:defRPr>
            </a:lvl1pPr>
          </a:lstStyle>
          <a:p>
            <a:pPr>
              <a:defRPr/>
            </a:pPr>
            <a:fld id="{CEDD7903-65FB-4EBB-A236-987BD31606D4}" type="datetimeFigureOut">
              <a:rPr lang="en-US"/>
              <a:pPr>
                <a:defRPr/>
              </a:pPr>
              <a:t>8/29/2024</a:t>
            </a:fld>
            <a:endParaRPr lang="en-US"/>
          </a:p>
        </p:txBody>
      </p:sp>
      <p:sp>
        <p:nvSpPr>
          <p:cNvPr id="4" name="Footer Placeholder 3">
            <a:extLst>
              <a:ext uri="{FF2B5EF4-FFF2-40B4-BE49-F238E27FC236}">
                <a16:creationId xmlns:a16="http://schemas.microsoft.com/office/drawing/2014/main" id="{2D536843-B06A-4690-ADAF-25782B5244C7}"/>
              </a:ext>
            </a:extLst>
          </p:cNvPr>
          <p:cNvSpPr>
            <a:spLocks noGrp="1"/>
          </p:cNvSpPr>
          <p:nvPr>
            <p:ph type="ftr" sz="quarter" idx="2"/>
          </p:nvPr>
        </p:nvSpPr>
        <p:spPr>
          <a:xfrm>
            <a:off x="0" y="8831263"/>
            <a:ext cx="2971800" cy="463550"/>
          </a:xfrm>
          <a:prstGeom prst="rect">
            <a:avLst/>
          </a:prstGeom>
        </p:spPr>
        <p:txBody>
          <a:bodyPr vert="horz" lIns="93176" tIns="46588" rIns="93176" bIns="46588"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ACBE6D54-0C89-4F93-9847-BE61F4BFD52C}"/>
              </a:ext>
            </a:extLst>
          </p:cNvPr>
          <p:cNvSpPr>
            <a:spLocks noGrp="1"/>
          </p:cNvSpPr>
          <p:nvPr>
            <p:ph type="sldNum" sz="quarter" idx="3"/>
          </p:nvPr>
        </p:nvSpPr>
        <p:spPr>
          <a:xfrm>
            <a:off x="3884613" y="8831263"/>
            <a:ext cx="2971800" cy="463550"/>
          </a:xfrm>
          <a:prstGeom prst="rect">
            <a:avLst/>
          </a:prstGeom>
        </p:spPr>
        <p:txBody>
          <a:bodyPr vert="horz" wrap="square" lIns="93176" tIns="46588" rIns="93176" bIns="46588" numCol="1" anchor="b" anchorCtr="0" compatLnSpc="1">
            <a:prstTxWarp prst="textNoShape">
              <a:avLst/>
            </a:prstTxWarp>
          </a:bodyPr>
          <a:lstStyle>
            <a:lvl1pPr algn="r">
              <a:defRPr sz="1200">
                <a:latin typeface="Calibri" panose="020F0502020204030204" pitchFamily="34" charset="0"/>
              </a:defRPr>
            </a:lvl1pPr>
          </a:lstStyle>
          <a:p>
            <a:fld id="{4FC162D2-AFCD-4605-B0EA-9C61383A8D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BBF020-E6E8-4565-87CA-DB213927E18C}"/>
              </a:ext>
            </a:extLst>
          </p:cNvPr>
          <p:cNvSpPr>
            <a:spLocks noGrp="1"/>
          </p:cNvSpPr>
          <p:nvPr>
            <p:ph type="hdr" sz="quarter"/>
          </p:nvPr>
        </p:nvSpPr>
        <p:spPr>
          <a:xfrm>
            <a:off x="0" y="0"/>
            <a:ext cx="2971800" cy="463550"/>
          </a:xfrm>
          <a:prstGeom prst="rect">
            <a:avLst/>
          </a:prstGeom>
        </p:spPr>
        <p:txBody>
          <a:bodyPr vert="horz" lIns="93176" tIns="46588" rIns="93176" bIns="46588"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85E9A89-7AF4-4DD8-A5F9-B5C1ACAC3584}"/>
              </a:ext>
            </a:extLst>
          </p:cNvPr>
          <p:cNvSpPr>
            <a:spLocks noGrp="1"/>
          </p:cNvSpPr>
          <p:nvPr>
            <p:ph type="dt" idx="1"/>
          </p:nvPr>
        </p:nvSpPr>
        <p:spPr>
          <a:xfrm>
            <a:off x="3884613" y="0"/>
            <a:ext cx="2971800" cy="463550"/>
          </a:xfrm>
          <a:prstGeom prst="rect">
            <a:avLst/>
          </a:prstGeom>
        </p:spPr>
        <p:txBody>
          <a:bodyPr vert="horz" lIns="93176" tIns="46588" rIns="93176" bIns="46588" rtlCol="0"/>
          <a:lstStyle>
            <a:lvl1pPr algn="r" fontAlgn="auto">
              <a:spcBef>
                <a:spcPts val="0"/>
              </a:spcBef>
              <a:spcAft>
                <a:spcPts val="0"/>
              </a:spcAft>
              <a:defRPr sz="1200">
                <a:latin typeface="+mn-lt"/>
                <a:cs typeface="+mn-cs"/>
              </a:defRPr>
            </a:lvl1pPr>
          </a:lstStyle>
          <a:p>
            <a:pPr>
              <a:defRPr/>
            </a:pPr>
            <a:fld id="{04BD7D4A-D999-4BAB-8FDB-2929675EA042}" type="datetimeFigureOut">
              <a:rPr lang="en-US"/>
              <a:pPr>
                <a:defRPr/>
              </a:pPr>
              <a:t>8/29/2024</a:t>
            </a:fld>
            <a:endParaRPr lang="en-US"/>
          </a:p>
        </p:txBody>
      </p:sp>
      <p:sp>
        <p:nvSpPr>
          <p:cNvPr id="4" name="Slide Image Placeholder 3">
            <a:extLst>
              <a:ext uri="{FF2B5EF4-FFF2-40B4-BE49-F238E27FC236}">
                <a16:creationId xmlns:a16="http://schemas.microsoft.com/office/drawing/2014/main" id="{CA38F920-DB9F-41BF-8093-BDDD6D9FB3EA}"/>
              </a:ext>
            </a:extLst>
          </p:cNvPr>
          <p:cNvSpPr>
            <a:spLocks noGrp="1" noRot="1" noChangeAspect="1"/>
          </p:cNvSpPr>
          <p:nvPr>
            <p:ph type="sldImg" idx="2"/>
          </p:nvPr>
        </p:nvSpPr>
        <p:spPr>
          <a:xfrm>
            <a:off x="1104900" y="698500"/>
            <a:ext cx="4648200" cy="3486150"/>
          </a:xfrm>
          <a:prstGeom prst="rect">
            <a:avLst/>
          </a:prstGeom>
          <a:noFill/>
          <a:ln w="12700">
            <a:solidFill>
              <a:prstClr val="black"/>
            </a:solidFill>
          </a:ln>
        </p:spPr>
        <p:txBody>
          <a:bodyPr vert="horz" lIns="93176" tIns="46588" rIns="93176" bIns="46588" rtlCol="0" anchor="ctr"/>
          <a:lstStyle/>
          <a:p>
            <a:pPr lvl="0"/>
            <a:endParaRPr lang="en-US" noProof="0"/>
          </a:p>
        </p:txBody>
      </p:sp>
      <p:sp>
        <p:nvSpPr>
          <p:cNvPr id="5" name="Notes Placeholder 4">
            <a:extLst>
              <a:ext uri="{FF2B5EF4-FFF2-40B4-BE49-F238E27FC236}">
                <a16:creationId xmlns:a16="http://schemas.microsoft.com/office/drawing/2014/main" id="{A5D1F7A5-FD7D-4A4F-87BF-C41AF6FF3035}"/>
              </a:ext>
            </a:extLst>
          </p:cNvPr>
          <p:cNvSpPr>
            <a:spLocks noGrp="1"/>
          </p:cNvSpPr>
          <p:nvPr>
            <p:ph type="body" sz="quarter" idx="3"/>
          </p:nvPr>
        </p:nvSpPr>
        <p:spPr>
          <a:xfrm>
            <a:off x="685800" y="4416425"/>
            <a:ext cx="5486400" cy="4181475"/>
          </a:xfrm>
          <a:prstGeom prst="rect">
            <a:avLst/>
          </a:prstGeom>
        </p:spPr>
        <p:txBody>
          <a:bodyPr vert="horz" lIns="93176" tIns="46588" rIns="93176" bIns="46588"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0F77AC92-84F4-4186-ACE3-335739330D2F}"/>
              </a:ext>
            </a:extLst>
          </p:cNvPr>
          <p:cNvSpPr>
            <a:spLocks noGrp="1"/>
          </p:cNvSpPr>
          <p:nvPr>
            <p:ph type="ftr" sz="quarter" idx="4"/>
          </p:nvPr>
        </p:nvSpPr>
        <p:spPr>
          <a:xfrm>
            <a:off x="0" y="8831263"/>
            <a:ext cx="2971800" cy="463550"/>
          </a:xfrm>
          <a:prstGeom prst="rect">
            <a:avLst/>
          </a:prstGeom>
        </p:spPr>
        <p:txBody>
          <a:bodyPr vert="horz" lIns="93176" tIns="46588" rIns="93176" bIns="46588"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0CB4A321-7ADD-4CD7-B32A-30EFF1638436}"/>
              </a:ext>
            </a:extLst>
          </p:cNvPr>
          <p:cNvSpPr>
            <a:spLocks noGrp="1"/>
          </p:cNvSpPr>
          <p:nvPr>
            <p:ph type="sldNum" sz="quarter" idx="5"/>
          </p:nvPr>
        </p:nvSpPr>
        <p:spPr>
          <a:xfrm>
            <a:off x="3884613" y="8831263"/>
            <a:ext cx="2971800" cy="463550"/>
          </a:xfrm>
          <a:prstGeom prst="rect">
            <a:avLst/>
          </a:prstGeom>
        </p:spPr>
        <p:txBody>
          <a:bodyPr vert="horz" wrap="square" lIns="93176" tIns="46588" rIns="93176" bIns="46588" numCol="1" anchor="b" anchorCtr="0" compatLnSpc="1">
            <a:prstTxWarp prst="textNoShape">
              <a:avLst/>
            </a:prstTxWarp>
          </a:bodyPr>
          <a:lstStyle>
            <a:lvl1pPr algn="r">
              <a:defRPr sz="1200">
                <a:latin typeface="Calibri" panose="020F0502020204030204" pitchFamily="34" charset="0"/>
              </a:defRPr>
            </a:lvl1pPr>
          </a:lstStyle>
          <a:p>
            <a:fld id="{B0F3059F-4558-4A40-B03B-EF12F19C2FA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9B35231-29F1-40DE-9D00-31D995CF8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AF7E1B0-076D-4AFC-B0CA-C0396AE26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1E1A416D-0E7B-4E2C-9214-A15F5F0269D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43787B-156D-4711-BE45-A5C24F34706B}"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9B35231-29F1-40DE-9D00-31D995CF8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AF7E1B0-076D-4AFC-B0CA-C0396AE26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1E1A416D-0E7B-4E2C-9214-A15F5F0269D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43787B-156D-4711-BE45-A5C24F34706B}"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extLst>
      <p:ext uri="{BB962C8B-B14F-4D97-AF65-F5344CB8AC3E}">
        <p14:creationId xmlns:p14="http://schemas.microsoft.com/office/powerpoint/2010/main" val="367619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F3059F-4558-4A40-B03B-EF12F19C2FA0}" type="slidenum">
              <a:rPr lang="en-US" altLang="en-US" smtClean="0"/>
              <a:pPr/>
              <a:t>8</a:t>
            </a:fld>
            <a:endParaRPr lang="en-US" altLang="en-US" dirty="0"/>
          </a:p>
        </p:txBody>
      </p:sp>
    </p:spTree>
    <p:extLst>
      <p:ext uri="{BB962C8B-B14F-4D97-AF65-F5344CB8AC3E}">
        <p14:creationId xmlns:p14="http://schemas.microsoft.com/office/powerpoint/2010/main" val="188155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GPRA 2A: </a:t>
            </a:r>
          </a:p>
          <a:p>
            <a:pPr marL="171450" indent="-171450">
              <a:buFont typeface="Arial" panose="020B0604020202020204" pitchFamily="34" charset="0"/>
              <a:buChar char="•"/>
            </a:pPr>
            <a:r>
              <a:rPr lang="en-US" dirty="0"/>
              <a:t>A trainee did not need to complete the practicum experience to be included in this count; they just needed to be placed. </a:t>
            </a:r>
          </a:p>
          <a:p>
            <a:pPr marL="171450" indent="-171450">
              <a:buFont typeface="Arial" panose="020B0604020202020204" pitchFamily="34" charset="0"/>
              <a:buChar char="•"/>
            </a:pPr>
            <a:r>
              <a:rPr lang="en-US" dirty="0"/>
              <a:t>If a trainee was placed in practicum during the start of the reporting period and transitioned to internship by the end of the reporting period, that trainee is still only counted once under GPRA 2A. Similarly, if the trainee changed practicum or internship placements during this reporting period, they are only counted once toward GPRA 2A.</a:t>
            </a:r>
          </a:p>
          <a:p>
            <a:endParaRPr lang="en-US" dirty="0"/>
          </a:p>
          <a:p>
            <a:r>
              <a:rPr lang="en-US" dirty="0"/>
              <a:t>GPRA 2B:</a:t>
            </a:r>
          </a:p>
          <a:p>
            <a:pPr marL="171450" indent="-171450">
              <a:buFont typeface="Arial" panose="020B0604020202020204" pitchFamily="34" charset="0"/>
              <a:buChar char="•"/>
            </a:pPr>
            <a:r>
              <a:rPr lang="en-US" dirty="0"/>
              <a:t>If a student completed their required practicum during this reporting period but still needs to complete an internship to receive their degree, they should not be counted toward GPRA 2B during this reporting period. </a:t>
            </a:r>
          </a:p>
          <a:p>
            <a:pPr marL="171450" indent="-171450">
              <a:buFont typeface="Arial" panose="020B0604020202020204" pitchFamily="34" charset="0"/>
              <a:buChar char="•"/>
            </a:pPr>
            <a:r>
              <a:rPr lang="en-US" dirty="0"/>
              <a:t>If a student completed their practicum during a previous reporting period and then completed their internship during this reporting period (thus ending all placement requirements), they can be counted toward GPRA 2B. </a:t>
            </a:r>
          </a:p>
          <a:p>
            <a:endParaRPr lang="en-US" dirty="0"/>
          </a:p>
          <a:p>
            <a:endParaRPr lang="en-US" dirty="0"/>
          </a:p>
        </p:txBody>
      </p:sp>
      <p:sp>
        <p:nvSpPr>
          <p:cNvPr id="4" name="Slide Number Placeholder 3"/>
          <p:cNvSpPr>
            <a:spLocks noGrp="1"/>
          </p:cNvSpPr>
          <p:nvPr>
            <p:ph type="sldNum" sz="quarter" idx="5"/>
          </p:nvPr>
        </p:nvSpPr>
        <p:spPr/>
        <p:txBody>
          <a:bodyPr/>
          <a:lstStyle/>
          <a:p>
            <a:fld id="{9EDFF3E6-890F-B447-8F66-F25C24B36F86}" type="slidenum">
              <a:rPr lang="en-US" smtClean="0"/>
              <a:t>16</a:t>
            </a:fld>
            <a:endParaRPr lang="en-US"/>
          </a:p>
        </p:txBody>
      </p:sp>
    </p:spTree>
    <p:extLst>
      <p:ext uri="{BB962C8B-B14F-4D97-AF65-F5344CB8AC3E}">
        <p14:creationId xmlns:p14="http://schemas.microsoft.com/office/powerpoint/2010/main" val="819204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GPRA 3A</a:t>
            </a:r>
          </a:p>
          <a:p>
            <a:pPr marL="628650" lvl="1" indent="-171450">
              <a:buFont typeface="Arial" panose="020B0604020202020204" pitchFamily="34" charset="0"/>
              <a:buChar char="•"/>
            </a:pPr>
            <a:r>
              <a:rPr lang="en-US" dirty="0"/>
              <a:t>If a trainee was hired but left the position before the end of the reporting period, they should still be counted under GPRA 3A. </a:t>
            </a:r>
          </a:p>
          <a:p>
            <a:pPr marL="171450" lvl="0" indent="-171450">
              <a:buFont typeface="Arial" panose="020B0604020202020204" pitchFamily="34" charset="0"/>
              <a:buChar char="•"/>
            </a:pPr>
            <a:r>
              <a:rPr lang="en-US" dirty="0"/>
              <a:t>GPRA 3B</a:t>
            </a:r>
          </a:p>
          <a:p>
            <a:pPr marL="628650" lvl="1" indent="-171450">
              <a:buFont typeface="Arial" panose="020B0604020202020204" pitchFamily="34" charset="0"/>
              <a:buChar char="•"/>
            </a:pPr>
            <a:r>
              <a:rPr lang="en-US" dirty="0"/>
              <a:t>If your Year 1 APR included a GPRA 3A count that was equal to or greater than 1, Year 2 GPRA 3B should be the number of those trainees that were retained in their position this reporting period. You can count any trainee that stayed in their position throughout this reporting period. You can also count trainees that left their initial position for a different position within the partnering organization (e.g., LEA). </a:t>
            </a:r>
          </a:p>
          <a:p>
            <a:pPr marL="628650" lvl="1" indent="-171450">
              <a:buFont typeface="Arial" panose="020B0604020202020204" pitchFamily="34" charset="0"/>
              <a:buChar char="•"/>
            </a:pPr>
            <a:r>
              <a:rPr lang="en-US" dirty="0"/>
              <a:t>If your Year 1 APR included a GPRA 3A count equal to zero, your GPRA 3B total this year should be zero. </a:t>
            </a:r>
          </a:p>
          <a:p>
            <a:endParaRPr lang="en-US" dirty="0"/>
          </a:p>
          <a:p>
            <a:endParaRPr lang="en-US" dirty="0"/>
          </a:p>
        </p:txBody>
      </p:sp>
      <p:sp>
        <p:nvSpPr>
          <p:cNvPr id="4" name="Slide Number Placeholder 3"/>
          <p:cNvSpPr>
            <a:spLocks noGrp="1"/>
          </p:cNvSpPr>
          <p:nvPr>
            <p:ph type="sldNum" sz="quarter" idx="5"/>
          </p:nvPr>
        </p:nvSpPr>
        <p:spPr/>
        <p:txBody>
          <a:bodyPr/>
          <a:lstStyle/>
          <a:p>
            <a:fld id="{9EDFF3E6-890F-B447-8F66-F25C24B36F86}" type="slidenum">
              <a:rPr lang="en-US" smtClean="0"/>
              <a:t>18</a:t>
            </a:fld>
            <a:endParaRPr lang="en-US"/>
          </a:p>
        </p:txBody>
      </p:sp>
    </p:spTree>
    <p:extLst>
      <p:ext uri="{BB962C8B-B14F-4D97-AF65-F5344CB8AC3E}">
        <p14:creationId xmlns:p14="http://schemas.microsoft.com/office/powerpoint/2010/main" val="337165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MHSP program office does not require that grantees provide numerical information for GPRA 4. Rather, they ask grantees to provide information in the Explanation of Progress section, as described below. </a:t>
            </a:r>
          </a:p>
          <a:p>
            <a:pPr marL="171450" indent="-171450">
              <a:buFont typeface="Arial" panose="020B0604020202020204" pitchFamily="34" charset="0"/>
              <a:buChar char="•"/>
            </a:pPr>
            <a:r>
              <a:rPr lang="en-US" dirty="0"/>
              <a:t>However, G5/G6 requires grantees to provide numerical information in the Section A tables for GPRA 4. Therefore, the MHSP program office instructs grantees to input "999" in the raw number cells for both target and actual performance data.</a:t>
            </a:r>
          </a:p>
          <a:p>
            <a:endParaRPr lang="en-US" dirty="0"/>
          </a:p>
          <a:p>
            <a:endParaRPr lang="en-US" dirty="0"/>
          </a:p>
        </p:txBody>
      </p:sp>
      <p:sp>
        <p:nvSpPr>
          <p:cNvPr id="4" name="Slide Number Placeholder 3"/>
          <p:cNvSpPr>
            <a:spLocks noGrp="1"/>
          </p:cNvSpPr>
          <p:nvPr>
            <p:ph type="sldNum" sz="quarter" idx="5"/>
          </p:nvPr>
        </p:nvSpPr>
        <p:spPr/>
        <p:txBody>
          <a:bodyPr/>
          <a:lstStyle/>
          <a:p>
            <a:fld id="{9EDFF3E6-890F-B447-8F66-F25C24B36F86}" type="slidenum">
              <a:rPr lang="en-US" smtClean="0"/>
              <a:t>21</a:t>
            </a:fld>
            <a:endParaRPr lang="en-US"/>
          </a:p>
        </p:txBody>
      </p:sp>
    </p:spTree>
    <p:extLst>
      <p:ext uri="{BB962C8B-B14F-4D97-AF65-F5344CB8AC3E}">
        <p14:creationId xmlns:p14="http://schemas.microsoft.com/office/powerpoint/2010/main" val="122760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0A49E27-B672-415C-B4EA-16A8F1E874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2B9C732-42CF-4838-AA01-1933467EDD53}"/>
              </a:ext>
            </a:extLst>
          </p:cNvPr>
          <p:cNvSpPr>
            <a:spLocks noGrp="1"/>
          </p:cNvSpPr>
          <p:nvPr>
            <p:ph type="body" idx="1"/>
          </p:nvPr>
        </p:nvSpPr>
        <p:spPr/>
        <p:txBody>
          <a:bodyPr>
            <a:normAutofit/>
          </a:bodyPr>
          <a:lstStyle/>
          <a:p>
            <a:pPr>
              <a:defRPr/>
            </a:pPr>
            <a:endParaRPr lang="en-US" dirty="0"/>
          </a:p>
        </p:txBody>
      </p:sp>
      <p:sp>
        <p:nvSpPr>
          <p:cNvPr id="33796" name="Slide Number Placeholder 3">
            <a:extLst>
              <a:ext uri="{FF2B5EF4-FFF2-40B4-BE49-F238E27FC236}">
                <a16:creationId xmlns:a16="http://schemas.microsoft.com/office/drawing/2014/main" id="{A464A692-4715-4CB8-90BC-8211053DBB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fld id="{C9DA9441-8782-42DB-A255-779D77BFE725}"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D9DF82A-C00E-4A63-B04B-91F4B4FEA5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272CE849-D12C-418E-B4D3-E501676258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C88E867D-A0C3-41E6-BA4B-BA3D90B9AF0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0D4ED4-F18E-4E6C-B82C-035D6778F5F9}"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6AB8627-83D8-496E-B346-8D652140B4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a:extLst>
              <a:ext uri="{FF2B5EF4-FFF2-40B4-BE49-F238E27FC236}">
                <a16:creationId xmlns:a16="http://schemas.microsoft.com/office/drawing/2014/main" id="{FA62EC6F-0B51-4C51-B385-E3D03D12C0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834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fld id="{CD0D3460-82D3-490C-B4D8-B377F8A1967F}" type="datetime4">
              <a:rPr lang="en-US" smtClean="0"/>
              <a:pPr>
                <a:defRPr/>
              </a:pPr>
              <a:t>August 29,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A82ED9-A2AF-4113-AED9-E2CA5B93E40D}"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04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August 29,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32088543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August 29,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6538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Click to edit Master text styles</a:t>
            </a:r>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
        <p:nvSpPr>
          <p:cNvPr id="5" name="Footer Placeholder 4">
            <a:extLst>
              <a:ext uri="{FF2B5EF4-FFF2-40B4-BE49-F238E27FC236}">
                <a16:creationId xmlns:a16="http://schemas.microsoft.com/office/drawing/2014/main" id="{2EEED453-CE0E-4C56-A8EB-1C2CDB7BD4C5}"/>
              </a:ext>
            </a:extLst>
          </p:cNvPr>
          <p:cNvSpPr>
            <a:spLocks noGrp="1"/>
          </p:cNvSpPr>
          <p:nvPr>
            <p:ph type="ftr" sz="quarter" idx="14"/>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4FEE23-0752-41F3-88F9-CAF20B2EB0C3}"/>
              </a:ext>
            </a:extLst>
          </p:cNvPr>
          <p:cNvSpPr>
            <a:spLocks noGrp="1"/>
          </p:cNvSpPr>
          <p:nvPr>
            <p:ph type="sldNum" sz="quarter" idx="15"/>
          </p:nvPr>
        </p:nvSpPr>
        <p:spPr/>
        <p:txBody>
          <a:bodyPr/>
          <a:lstStyle>
            <a:lvl1pPr>
              <a:defRPr/>
            </a:lvl1pPr>
          </a:lstStyle>
          <a:p>
            <a:fld id="{BC92A102-B191-4AEF-A1FA-647781ADC5AD}" type="slidenum">
              <a:rPr lang="en-US" altLang="en-US"/>
              <a:pPr/>
              <a:t>‹#›</a:t>
            </a:fld>
            <a:endParaRPr lang="en-US" altLang="en-US"/>
          </a:p>
        </p:txBody>
      </p:sp>
    </p:spTree>
    <p:extLst>
      <p:ext uri="{BB962C8B-B14F-4D97-AF65-F5344CB8AC3E}">
        <p14:creationId xmlns:p14="http://schemas.microsoft.com/office/powerpoint/2010/main" val="222778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7" name="Title 6"/>
          <p:cNvSpPr>
            <a:spLocks noGrp="1"/>
          </p:cNvSpPr>
          <p:nvPr>
            <p:ph type="title"/>
          </p:nvPr>
        </p:nvSpPr>
        <p:spPr>
          <a:xfrm>
            <a:off x="152400" y="152400"/>
            <a:ext cx="8229600" cy="639763"/>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0" name="Footer Placeholder 4">
            <a:extLst>
              <a:ext uri="{FF2B5EF4-FFF2-40B4-BE49-F238E27FC236}">
                <a16:creationId xmlns:a16="http://schemas.microsoft.com/office/drawing/2014/main" id="{7D3719B7-5BF8-43A9-ACA3-17ED80F70A27}"/>
              </a:ext>
            </a:extLst>
          </p:cNvPr>
          <p:cNvSpPr>
            <a:spLocks noGrp="1"/>
          </p:cNvSpPr>
          <p:nvPr>
            <p:ph type="ftr" sz="quarter" idx="2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1B80425A-1F18-49B5-9014-F60F709B5E20}"/>
              </a:ext>
            </a:extLst>
          </p:cNvPr>
          <p:cNvSpPr>
            <a:spLocks noGrp="1"/>
          </p:cNvSpPr>
          <p:nvPr>
            <p:ph type="sldNum" sz="quarter" idx="22"/>
          </p:nvPr>
        </p:nvSpPr>
        <p:spPr/>
        <p:txBody>
          <a:bodyPr/>
          <a:lstStyle>
            <a:lvl1pPr>
              <a:defRPr/>
            </a:lvl1pPr>
          </a:lstStyle>
          <a:p>
            <a:fld id="{42767453-8A08-47FF-9EA8-03736ABD6E4D}" type="slidenum">
              <a:rPr lang="en-US" altLang="en-US"/>
              <a:pPr/>
              <a:t>‹#›</a:t>
            </a:fld>
            <a:endParaRPr lang="en-US" altLang="en-US"/>
          </a:p>
        </p:txBody>
      </p:sp>
    </p:spTree>
    <p:extLst>
      <p:ext uri="{BB962C8B-B14F-4D97-AF65-F5344CB8AC3E}">
        <p14:creationId xmlns:p14="http://schemas.microsoft.com/office/powerpoint/2010/main" val="266000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152400" y="152400"/>
            <a:ext cx="8229600" cy="639763"/>
          </a:xfrm>
        </p:spPr>
        <p:txBody>
          <a:bodyPr/>
          <a:lstStyle/>
          <a:p>
            <a:r>
              <a:rPr lang="en-US"/>
              <a:t>Click to edit Master title style</a:t>
            </a:r>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6" name="Slide Number Placeholder 8">
            <a:extLst>
              <a:ext uri="{FF2B5EF4-FFF2-40B4-BE49-F238E27FC236}">
                <a16:creationId xmlns:a16="http://schemas.microsoft.com/office/drawing/2014/main" id="{C91E0D66-EA61-4771-B4C6-F66FF725B112}"/>
              </a:ext>
            </a:extLst>
          </p:cNvPr>
          <p:cNvSpPr>
            <a:spLocks noGrp="1"/>
          </p:cNvSpPr>
          <p:nvPr>
            <p:ph type="sldNum" sz="quarter" idx="14"/>
          </p:nvPr>
        </p:nvSpPr>
        <p:spPr>
          <a:xfrm>
            <a:off x="457200" y="6637338"/>
            <a:ext cx="2133600" cy="365125"/>
          </a:xfrm>
        </p:spPr>
        <p:txBody>
          <a:bodyPr/>
          <a:lstStyle>
            <a:lvl1pPr>
              <a:defRPr/>
            </a:lvl1pPr>
          </a:lstStyle>
          <a:p>
            <a:fld id="{2C9771CC-DA97-4E8F-9AC6-90FD02CEE947}" type="slidenum">
              <a:rPr lang="en-US" altLang="en-US"/>
              <a:pPr/>
              <a:t>‹#›</a:t>
            </a:fld>
            <a:endParaRPr lang="en-US" altLang="en-US"/>
          </a:p>
        </p:txBody>
      </p:sp>
      <p:sp>
        <p:nvSpPr>
          <p:cNvPr id="7" name="Footer Placeholder 9">
            <a:extLst>
              <a:ext uri="{FF2B5EF4-FFF2-40B4-BE49-F238E27FC236}">
                <a16:creationId xmlns:a16="http://schemas.microsoft.com/office/drawing/2014/main" id="{3F4FD311-AE52-4695-ABEC-7B410D917EA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43175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0"/>
          <p:cNvSpPr>
            <a:spLocks noGrp="1"/>
          </p:cNvSpPr>
          <p:nvPr>
            <p:ph type="title"/>
          </p:nvPr>
        </p:nvSpPr>
        <p:spPr>
          <a:xfrm>
            <a:off x="152400" y="1524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8" name="Footer Placeholder 4">
            <a:extLst>
              <a:ext uri="{FF2B5EF4-FFF2-40B4-BE49-F238E27FC236}">
                <a16:creationId xmlns:a16="http://schemas.microsoft.com/office/drawing/2014/main" id="{0A253E8B-044F-4B8F-B92D-C76A6F28E71A}"/>
              </a:ext>
            </a:extLst>
          </p:cNvPr>
          <p:cNvSpPr>
            <a:spLocks noGrp="1"/>
          </p:cNvSpPr>
          <p:nvPr>
            <p:ph type="ftr" sz="quarter" idx="16"/>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081AF2D-4AC6-4DAB-BD8E-4CB1EB79A59A}"/>
              </a:ext>
            </a:extLst>
          </p:cNvPr>
          <p:cNvSpPr>
            <a:spLocks noGrp="1"/>
          </p:cNvSpPr>
          <p:nvPr>
            <p:ph type="sldNum" sz="quarter" idx="17"/>
          </p:nvPr>
        </p:nvSpPr>
        <p:spPr/>
        <p:txBody>
          <a:bodyPr/>
          <a:lstStyle>
            <a:lvl1pPr>
              <a:defRPr/>
            </a:lvl1pPr>
          </a:lstStyle>
          <a:p>
            <a:fld id="{69E01646-5E28-493B-AC66-1D29A465D85C}" type="slidenum">
              <a:rPr lang="en-US" altLang="en-US"/>
              <a:pPr/>
              <a:t>‹#›</a:t>
            </a:fld>
            <a:endParaRPr lang="en-US" altLang="en-US"/>
          </a:p>
        </p:txBody>
      </p:sp>
    </p:spTree>
    <p:extLst>
      <p:ext uri="{BB962C8B-B14F-4D97-AF65-F5344CB8AC3E}">
        <p14:creationId xmlns:p14="http://schemas.microsoft.com/office/powerpoint/2010/main" val="1354787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a:xfrm>
            <a:off x="152400" y="152400"/>
            <a:ext cx="8229600" cy="639763"/>
          </a:xfrm>
        </p:spPr>
        <p:txBody>
          <a:bodyPr/>
          <a:lstStyle/>
          <a:p>
            <a:r>
              <a:rPr lang="en-US"/>
              <a:t>Click to edit Master title style</a:t>
            </a:r>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12" name="Footer Placeholder 4">
            <a:extLst>
              <a:ext uri="{FF2B5EF4-FFF2-40B4-BE49-F238E27FC236}">
                <a16:creationId xmlns:a16="http://schemas.microsoft.com/office/drawing/2014/main" id="{9047CF50-829C-4141-B478-92355DC3F1CE}"/>
              </a:ext>
            </a:extLst>
          </p:cNvPr>
          <p:cNvSpPr>
            <a:spLocks noGrp="1"/>
          </p:cNvSpPr>
          <p:nvPr>
            <p:ph type="ftr" sz="quarter" idx="18"/>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1A2B516-DAAB-402F-96C3-C6CC57E6EC0C}"/>
              </a:ext>
            </a:extLst>
          </p:cNvPr>
          <p:cNvSpPr>
            <a:spLocks noGrp="1"/>
          </p:cNvSpPr>
          <p:nvPr>
            <p:ph type="sldNum" sz="quarter" idx="19"/>
          </p:nvPr>
        </p:nvSpPr>
        <p:spPr/>
        <p:txBody>
          <a:bodyPr/>
          <a:lstStyle>
            <a:lvl1pPr>
              <a:defRPr/>
            </a:lvl1pPr>
          </a:lstStyle>
          <a:p>
            <a:fld id="{F83109F6-A9ED-431F-935C-C3276448723B}" type="slidenum">
              <a:rPr lang="en-US" altLang="en-US"/>
              <a:pPr/>
              <a:t>‹#›</a:t>
            </a:fld>
            <a:endParaRPr lang="en-US" altLang="en-US"/>
          </a:p>
        </p:txBody>
      </p:sp>
    </p:spTree>
    <p:extLst>
      <p:ext uri="{BB962C8B-B14F-4D97-AF65-F5344CB8AC3E}">
        <p14:creationId xmlns:p14="http://schemas.microsoft.com/office/powerpoint/2010/main" val="2667015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itle 16"/>
          <p:cNvSpPr>
            <a:spLocks noGrp="1"/>
          </p:cNvSpPr>
          <p:nvPr>
            <p:ph type="title"/>
          </p:nvPr>
        </p:nvSpPr>
        <p:spPr>
          <a:xfrm>
            <a:off x="152400" y="152400"/>
            <a:ext cx="8229600" cy="639763"/>
          </a:xfrm>
        </p:spPr>
        <p:txBody>
          <a:bodyPr/>
          <a:lstStyle/>
          <a:p>
            <a:r>
              <a:rPr lang="en-US"/>
              <a:t>Click to edit Master title style</a:t>
            </a:r>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8" name="Footer Placeholder 4">
            <a:extLst>
              <a:ext uri="{FF2B5EF4-FFF2-40B4-BE49-F238E27FC236}">
                <a16:creationId xmlns:a16="http://schemas.microsoft.com/office/drawing/2014/main" id="{8E9156B9-32DD-4BD6-B0DA-D7E0EB970A61}"/>
              </a:ext>
            </a:extLst>
          </p:cNvPr>
          <p:cNvSpPr>
            <a:spLocks noGrp="1"/>
          </p:cNvSpPr>
          <p:nvPr>
            <p:ph type="ftr" sz="quarter" idx="14"/>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8C67481-8A0E-4863-8AFC-6714F98F1E97}"/>
              </a:ext>
            </a:extLst>
          </p:cNvPr>
          <p:cNvSpPr>
            <a:spLocks noGrp="1"/>
          </p:cNvSpPr>
          <p:nvPr>
            <p:ph type="sldNum" sz="quarter" idx="15"/>
          </p:nvPr>
        </p:nvSpPr>
        <p:spPr/>
        <p:txBody>
          <a:bodyPr/>
          <a:lstStyle>
            <a:lvl1pPr>
              <a:defRPr/>
            </a:lvl1pPr>
          </a:lstStyle>
          <a:p>
            <a:fld id="{2CEC6D4F-B399-4379-AAB4-A2B12FDF4DDE}" type="slidenum">
              <a:rPr lang="en-US" altLang="en-US"/>
              <a:pPr/>
              <a:t>‹#›</a:t>
            </a:fld>
            <a:endParaRPr lang="en-US" altLang="en-US"/>
          </a:p>
        </p:txBody>
      </p:sp>
    </p:spTree>
    <p:extLst>
      <p:ext uri="{BB962C8B-B14F-4D97-AF65-F5344CB8AC3E}">
        <p14:creationId xmlns:p14="http://schemas.microsoft.com/office/powerpoint/2010/main" val="462722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1219200" y="457200"/>
            <a:ext cx="8229600" cy="639763"/>
          </a:xfrm>
        </p:spPr>
        <p:txBody>
          <a:bodyPr/>
          <a:lstStyle/>
          <a:p>
            <a:r>
              <a:rPr lang="en-US"/>
              <a:t>Click to edit Master title style</a:t>
            </a:r>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a:t>Click to edit Master text styles</a:t>
            </a:r>
          </a:p>
        </p:txBody>
      </p:sp>
      <p:sp>
        <p:nvSpPr>
          <p:cNvPr id="4" name="Footer Placeholder 4">
            <a:extLst>
              <a:ext uri="{FF2B5EF4-FFF2-40B4-BE49-F238E27FC236}">
                <a16:creationId xmlns:a16="http://schemas.microsoft.com/office/drawing/2014/main" id="{1DBA47BC-6E59-41DB-A4D8-C1D6B838202A}"/>
              </a:ext>
            </a:extLst>
          </p:cNvPr>
          <p:cNvSpPr>
            <a:spLocks noGrp="1"/>
          </p:cNvSpPr>
          <p:nvPr>
            <p:ph type="ftr" sz="quarter" idx="14"/>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58CB52-D46D-4972-AE42-95382207EAD3}"/>
              </a:ext>
            </a:extLst>
          </p:cNvPr>
          <p:cNvSpPr>
            <a:spLocks noGrp="1"/>
          </p:cNvSpPr>
          <p:nvPr>
            <p:ph type="sldNum" sz="quarter" idx="15"/>
          </p:nvPr>
        </p:nvSpPr>
        <p:spPr/>
        <p:txBody>
          <a:bodyPr/>
          <a:lstStyle>
            <a:lvl1pPr>
              <a:defRPr/>
            </a:lvl1pPr>
          </a:lstStyle>
          <a:p>
            <a:fld id="{CBF3B508-2067-4DB5-BE37-BE54922B416A}" type="slidenum">
              <a:rPr lang="en-US" altLang="en-US"/>
              <a:pPr/>
              <a:t>‹#›</a:t>
            </a:fld>
            <a:endParaRPr lang="en-US" altLang="en-US"/>
          </a:p>
        </p:txBody>
      </p:sp>
    </p:spTree>
    <p:extLst>
      <p:ext uri="{BB962C8B-B14F-4D97-AF65-F5344CB8AC3E}">
        <p14:creationId xmlns:p14="http://schemas.microsoft.com/office/powerpoint/2010/main" val="20978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
        <p:nvSpPr>
          <p:cNvPr id="6" name="Footer Placeholder 4">
            <a:extLst>
              <a:ext uri="{FF2B5EF4-FFF2-40B4-BE49-F238E27FC236}">
                <a16:creationId xmlns:a16="http://schemas.microsoft.com/office/drawing/2014/main" id="{095D2245-207C-43F7-928F-1856760F0A40}"/>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1F8B2-8358-4F6B-B409-CFE55C1455C3}"/>
              </a:ext>
            </a:extLst>
          </p:cNvPr>
          <p:cNvSpPr>
            <a:spLocks noGrp="1"/>
          </p:cNvSpPr>
          <p:nvPr>
            <p:ph type="sldNum" sz="quarter" idx="15"/>
          </p:nvPr>
        </p:nvSpPr>
        <p:spPr/>
        <p:txBody>
          <a:bodyPr/>
          <a:lstStyle>
            <a:lvl1pPr>
              <a:defRPr/>
            </a:lvl1pPr>
          </a:lstStyle>
          <a:p>
            <a:fld id="{E5BFDCA3-F3EB-4FEA-8FF3-61892D24C3A0}" type="slidenum">
              <a:rPr lang="en-US" altLang="en-US"/>
              <a:pPr/>
              <a:t>‹#›</a:t>
            </a:fld>
            <a:endParaRPr lang="en-US" altLang="en-US"/>
          </a:p>
        </p:txBody>
      </p:sp>
    </p:spTree>
    <p:extLst>
      <p:ext uri="{BB962C8B-B14F-4D97-AF65-F5344CB8AC3E}">
        <p14:creationId xmlns:p14="http://schemas.microsoft.com/office/powerpoint/2010/main" val="17992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August 29,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391472447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a:t>Click to edit Master text styles</a:t>
            </a:r>
          </a:p>
        </p:txBody>
      </p:sp>
      <p:sp>
        <p:nvSpPr>
          <p:cNvPr id="6" name="Footer Placeholder 4">
            <a:extLst>
              <a:ext uri="{FF2B5EF4-FFF2-40B4-BE49-F238E27FC236}">
                <a16:creationId xmlns:a16="http://schemas.microsoft.com/office/drawing/2014/main" id="{7B2EFF25-1CED-4700-A58F-A6C626612D03}"/>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20FD2B-FD7E-4405-B4D7-AC268A4DF009}"/>
              </a:ext>
            </a:extLst>
          </p:cNvPr>
          <p:cNvSpPr>
            <a:spLocks noGrp="1"/>
          </p:cNvSpPr>
          <p:nvPr>
            <p:ph type="sldNum" sz="quarter" idx="15"/>
          </p:nvPr>
        </p:nvSpPr>
        <p:spPr/>
        <p:txBody>
          <a:bodyPr/>
          <a:lstStyle>
            <a:lvl1pPr>
              <a:defRPr/>
            </a:lvl1pPr>
          </a:lstStyle>
          <a:p>
            <a:fld id="{09A92AF6-9960-4740-887B-CAA6497B034C}" type="slidenum">
              <a:rPr lang="en-US" altLang="en-US"/>
              <a:pPr/>
              <a:t>‹#›</a:t>
            </a:fld>
            <a:endParaRPr lang="en-US" altLang="en-US"/>
          </a:p>
        </p:txBody>
      </p:sp>
    </p:spTree>
    <p:extLst>
      <p:ext uri="{BB962C8B-B14F-4D97-AF65-F5344CB8AC3E}">
        <p14:creationId xmlns:p14="http://schemas.microsoft.com/office/powerpoint/2010/main" val="1938783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E26650B5-AD16-4F40-BA27-E341C00DEDD2}"/>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9F32B0-4041-4513-B696-4DB45E0116A9}"/>
              </a:ext>
            </a:extLst>
          </p:cNvPr>
          <p:cNvSpPr>
            <a:spLocks noGrp="1"/>
          </p:cNvSpPr>
          <p:nvPr>
            <p:ph type="sldNum" sz="quarter" idx="11"/>
          </p:nvPr>
        </p:nvSpPr>
        <p:spPr/>
        <p:txBody>
          <a:bodyPr/>
          <a:lstStyle>
            <a:lvl1pPr>
              <a:defRPr/>
            </a:lvl1pPr>
          </a:lstStyle>
          <a:p>
            <a:fld id="{9AE0467B-9E8C-418A-AC67-578FC0F65400}" type="slidenum">
              <a:rPr lang="en-US" altLang="en-US"/>
              <a:pPr/>
              <a:t>‹#›</a:t>
            </a:fld>
            <a:endParaRPr lang="en-US" altLang="en-US"/>
          </a:p>
        </p:txBody>
      </p:sp>
    </p:spTree>
    <p:extLst>
      <p:ext uri="{BB962C8B-B14F-4D97-AF65-F5344CB8AC3E}">
        <p14:creationId xmlns:p14="http://schemas.microsoft.com/office/powerpoint/2010/main" val="249821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F3954A9-AC8F-492B-BA24-45171731DA5E}" type="datetime4">
              <a:rPr lang="en-US" smtClean="0"/>
              <a:pPr>
                <a:defRPr/>
              </a:pPr>
              <a:t>August 29,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F854347-E7C4-45F3-88FE-71D2F5080375}"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11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E07B00C-0687-4F44-B2D5-EA57A8044D61}" type="datetime4">
              <a:rPr lang="en-US" smtClean="0"/>
              <a:pPr>
                <a:defRPr/>
              </a:pPr>
              <a:t>August 29, 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34929190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0E07B00C-0687-4F44-B2D5-EA57A8044D61}" type="datetime4">
              <a:rPr lang="en-US" smtClean="0"/>
              <a:pPr>
                <a:defRPr/>
              </a:pPr>
              <a:t>August 29, 2024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267473679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6EF3815-05CD-4A1F-A538-65E2C43849A1}" type="datetime4">
              <a:rPr lang="en-US" smtClean="0"/>
              <a:pPr>
                <a:defRPr/>
              </a:pPr>
              <a:t>August 29, 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9F3A773-EB10-417F-A3F5-76F9BDB78B90}" type="slidenum">
              <a:rPr lang="en-US" altLang="en-US" smtClean="0"/>
              <a:pPr/>
              <a:t>‹#›</a:t>
            </a:fld>
            <a:endParaRPr lang="en-US" altLang="en-US"/>
          </a:p>
        </p:txBody>
      </p:sp>
    </p:spTree>
    <p:extLst>
      <p:ext uri="{BB962C8B-B14F-4D97-AF65-F5344CB8AC3E}">
        <p14:creationId xmlns:p14="http://schemas.microsoft.com/office/powerpoint/2010/main" val="2333573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A6F980D-B0DC-41B0-8D07-95A9421FD3C7}" type="datetime4">
              <a:rPr lang="en-US" smtClean="0"/>
              <a:pPr>
                <a:defRPr/>
              </a:pPr>
              <a:t>August 29, 2024</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C02EEC8A-7C06-4895-A974-127F566BF7CF}" type="slidenum">
              <a:rPr lang="en-US" altLang="en-US" smtClean="0"/>
              <a:pPr/>
              <a:t>‹#›</a:t>
            </a:fld>
            <a:endParaRPr lang="en-US" altLang="en-US"/>
          </a:p>
        </p:txBody>
      </p:sp>
    </p:spTree>
    <p:extLst>
      <p:ext uri="{BB962C8B-B14F-4D97-AF65-F5344CB8AC3E}">
        <p14:creationId xmlns:p14="http://schemas.microsoft.com/office/powerpoint/2010/main" val="381770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E07B00C-0687-4F44-B2D5-EA57A8044D61}" type="datetime4">
              <a:rPr lang="en-US" smtClean="0"/>
              <a:pPr>
                <a:defRPr/>
              </a:pPr>
              <a:t>August 29, 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32637072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E07B00C-0687-4F44-B2D5-EA57A8044D61}" type="datetime4">
              <a:rPr lang="en-US" smtClean="0"/>
              <a:pPr>
                <a:defRPr/>
              </a:pPr>
              <a:t>August 29, 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6FEAE7C-B05F-4AA4-8B72-8F3A6265F983}"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96030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fld id="{0E07B00C-0687-4F44-B2D5-EA57A8044D61}" type="datetime4">
              <a:rPr lang="en-US" smtClean="0"/>
              <a:pPr>
                <a:defRPr/>
              </a:pPr>
              <a:t>August 29, 2024</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6FEAE7C-B05F-4AA4-8B72-8F3A6265F983}" type="slidenum">
              <a:rPr lang="en-US" altLang="en-US" smtClean="0"/>
              <a:pPr/>
              <a:t>‹#›</a:t>
            </a:fld>
            <a:endParaRPr lang="en-US" alt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114071"/>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Lst>
  <p:hf sldNum="0"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1544"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505" y="1814574"/>
            <a:ext cx="5570417" cy="3228207"/>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000" y="-2"/>
            <a:ext cx="12344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1444" y="620720"/>
            <a:ext cx="5492423"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B68F06EE-56A2-45DD-BF40-0E49850E4BCA}"/>
              </a:ext>
            </a:extLst>
          </p:cNvPr>
          <p:cNvSpPr txBox="1">
            <a:spLocks noChangeArrowheads="1"/>
          </p:cNvSpPr>
          <p:nvPr/>
        </p:nvSpPr>
        <p:spPr>
          <a:xfrm>
            <a:off x="3406641" y="942449"/>
            <a:ext cx="5010992" cy="1470249"/>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400" b="1">
                <a:solidFill>
                  <a:srgbClr val="00346C"/>
                </a:solidFill>
                <a:latin typeface="+mj-lt"/>
                <a:ea typeface="+mj-ea"/>
                <a:cs typeface="+mj-cs"/>
              </a:defRPr>
            </a:lvl1pPr>
            <a:lvl2pPr algn="l" rtl="0" eaLnBrk="0" fontAlgn="base" hangingPunct="0">
              <a:spcBef>
                <a:spcPct val="0"/>
              </a:spcBef>
              <a:spcAft>
                <a:spcPct val="0"/>
              </a:spcAft>
              <a:defRPr sz="2400" b="1">
                <a:solidFill>
                  <a:srgbClr val="00346C"/>
                </a:solidFill>
                <a:latin typeface="Arial" charset="0"/>
              </a:defRPr>
            </a:lvl2pPr>
            <a:lvl3pPr algn="l" rtl="0" eaLnBrk="0" fontAlgn="base" hangingPunct="0">
              <a:spcBef>
                <a:spcPct val="0"/>
              </a:spcBef>
              <a:spcAft>
                <a:spcPct val="0"/>
              </a:spcAft>
              <a:defRPr sz="2400" b="1">
                <a:solidFill>
                  <a:srgbClr val="00346C"/>
                </a:solidFill>
                <a:latin typeface="Arial" charset="0"/>
              </a:defRPr>
            </a:lvl3pPr>
            <a:lvl4pPr algn="l" rtl="0" eaLnBrk="0" fontAlgn="base" hangingPunct="0">
              <a:spcBef>
                <a:spcPct val="0"/>
              </a:spcBef>
              <a:spcAft>
                <a:spcPct val="0"/>
              </a:spcAft>
              <a:defRPr sz="2400" b="1">
                <a:solidFill>
                  <a:srgbClr val="00346C"/>
                </a:solidFill>
                <a:latin typeface="Arial" charset="0"/>
              </a:defRPr>
            </a:lvl4pPr>
            <a:lvl5pPr algn="l" rtl="0" eaLnBrk="0" fontAlgn="base" hangingPunct="0">
              <a:spcBef>
                <a:spcPct val="0"/>
              </a:spcBef>
              <a:spcAft>
                <a:spcPct val="0"/>
              </a:spcAft>
              <a:defRPr sz="2400" b="1">
                <a:solidFill>
                  <a:srgbClr val="00346C"/>
                </a:solidFill>
                <a:latin typeface="Arial" charset="0"/>
              </a:defRPr>
            </a:lvl5pPr>
            <a:lvl6pPr marL="457200" algn="l" rtl="0" eaLnBrk="1" fontAlgn="base" hangingPunct="1">
              <a:spcBef>
                <a:spcPct val="0"/>
              </a:spcBef>
              <a:spcAft>
                <a:spcPct val="0"/>
              </a:spcAft>
              <a:defRPr sz="2400" b="1">
                <a:solidFill>
                  <a:srgbClr val="00346C"/>
                </a:solidFill>
                <a:latin typeface="Arial" charset="0"/>
              </a:defRPr>
            </a:lvl6pPr>
            <a:lvl7pPr marL="914400" algn="l" rtl="0" eaLnBrk="1" fontAlgn="base" hangingPunct="1">
              <a:spcBef>
                <a:spcPct val="0"/>
              </a:spcBef>
              <a:spcAft>
                <a:spcPct val="0"/>
              </a:spcAft>
              <a:defRPr sz="2400" b="1">
                <a:solidFill>
                  <a:srgbClr val="00346C"/>
                </a:solidFill>
                <a:latin typeface="Arial" charset="0"/>
              </a:defRPr>
            </a:lvl7pPr>
            <a:lvl8pPr marL="1371600" algn="l" rtl="0" eaLnBrk="1" fontAlgn="base" hangingPunct="1">
              <a:spcBef>
                <a:spcPct val="0"/>
              </a:spcBef>
              <a:spcAft>
                <a:spcPct val="0"/>
              </a:spcAft>
              <a:defRPr sz="2400" b="1">
                <a:solidFill>
                  <a:srgbClr val="00346C"/>
                </a:solidFill>
                <a:latin typeface="Arial" charset="0"/>
              </a:defRPr>
            </a:lvl8pPr>
            <a:lvl9pPr marL="1828800" algn="l" rtl="0" eaLnBrk="1" fontAlgn="base" hangingPunct="1">
              <a:spcBef>
                <a:spcPct val="0"/>
              </a:spcBef>
              <a:spcAft>
                <a:spcPct val="0"/>
              </a:spcAft>
              <a:defRPr sz="2400" b="1">
                <a:solidFill>
                  <a:srgbClr val="00346C"/>
                </a:solidFill>
                <a:latin typeface="Arial" charset="0"/>
              </a:defRPr>
            </a:lvl9pPr>
          </a:lstStyle>
          <a:p>
            <a:pPr defTabSz="914400" eaLnBrk="1" hangingPunct="1">
              <a:lnSpc>
                <a:spcPct val="80000"/>
              </a:lnSpc>
              <a:spcAft>
                <a:spcPts val="600"/>
              </a:spcAft>
              <a:defRPr/>
            </a:pPr>
            <a:r>
              <a:rPr lang="en-US" b="0" i="0" cap="all" spc="100">
                <a:solidFill>
                  <a:schemeClr val="tx1">
                    <a:lumMod val="95000"/>
                    <a:lumOff val="5000"/>
                  </a:schemeClr>
                </a:solidFill>
                <a:effectLst/>
              </a:rPr>
              <a:t>US Department of Education</a:t>
            </a:r>
            <a:br>
              <a:rPr lang="en-US" b="0" i="0" cap="all" spc="100">
                <a:solidFill>
                  <a:schemeClr val="tx1">
                    <a:lumMod val="95000"/>
                    <a:lumOff val="5000"/>
                  </a:schemeClr>
                </a:solidFill>
                <a:effectLst/>
              </a:rPr>
            </a:br>
            <a:r>
              <a:rPr lang="en-US" b="0" i="0" cap="all" spc="100">
                <a:solidFill>
                  <a:schemeClr val="tx1">
                    <a:lumMod val="95000"/>
                    <a:lumOff val="5000"/>
                  </a:schemeClr>
                </a:solidFill>
                <a:effectLst/>
              </a:rPr>
              <a:t>Office of Elementary and Secondary Education</a:t>
            </a:r>
            <a:br>
              <a:rPr lang="en-US" b="0" i="0" cap="all" spc="100">
                <a:solidFill>
                  <a:schemeClr val="tx1">
                    <a:lumMod val="95000"/>
                    <a:lumOff val="5000"/>
                  </a:schemeClr>
                </a:solidFill>
                <a:effectLst/>
              </a:rPr>
            </a:br>
            <a:r>
              <a:rPr lang="en-US" b="0" i="0" cap="all" spc="100">
                <a:solidFill>
                  <a:schemeClr val="tx1">
                    <a:lumMod val="95000"/>
                    <a:lumOff val="5000"/>
                  </a:schemeClr>
                </a:solidFill>
                <a:effectLst/>
              </a:rPr>
              <a:t>Office of Safe and Supportive Schools</a:t>
            </a:r>
          </a:p>
          <a:p>
            <a:pPr defTabSz="914400" eaLnBrk="1" hangingPunct="1">
              <a:lnSpc>
                <a:spcPct val="80000"/>
              </a:lnSpc>
              <a:spcAft>
                <a:spcPts val="600"/>
              </a:spcAft>
              <a:defRPr/>
            </a:pPr>
            <a:endParaRPr lang="en-US" b="0" i="0" cap="all" spc="100">
              <a:solidFill>
                <a:schemeClr val="tx1">
                  <a:lumMod val="95000"/>
                  <a:lumOff val="5000"/>
                </a:schemeClr>
              </a:solidFill>
              <a:effectLst/>
            </a:endParaRPr>
          </a:p>
          <a:p>
            <a:pPr defTabSz="914400" eaLnBrk="1" hangingPunct="1">
              <a:lnSpc>
                <a:spcPct val="80000"/>
              </a:lnSpc>
              <a:spcAft>
                <a:spcPts val="600"/>
              </a:spcAft>
              <a:defRPr/>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pPr>
            <a:endParaRPr lang="en-US" b="0" i="0" cap="all" spc="100">
              <a:solidFill>
                <a:schemeClr val="tx1">
                  <a:lumMod val="95000"/>
                  <a:lumOff val="5000"/>
                </a:schemeClr>
              </a:solidFill>
              <a:effectLst/>
            </a:endParaRPr>
          </a:p>
          <a:p>
            <a:pPr defTabSz="914400" eaLnBrk="1" hangingPunct="1">
              <a:lnSpc>
                <a:spcPct val="80000"/>
              </a:lnSpc>
              <a:spcAft>
                <a:spcPts val="600"/>
              </a:spcAft>
              <a:defRPr/>
            </a:pPr>
            <a:endParaRPr lang="en-US" b="0" i="0" cap="all" spc="100">
              <a:solidFill>
                <a:schemeClr val="tx1">
                  <a:lumMod val="95000"/>
                  <a:lumOff val="5000"/>
                </a:schemeClr>
              </a:solidFill>
              <a:effectLst/>
            </a:endParaRPr>
          </a:p>
          <a:p>
            <a:pPr defTabSz="914400" eaLnBrk="1" hangingPunct="1">
              <a:lnSpc>
                <a:spcPct val="80000"/>
              </a:lnSpc>
              <a:spcAft>
                <a:spcPts val="600"/>
              </a:spcAft>
              <a:defRPr/>
            </a:pPr>
            <a:endParaRPr lang="en-US" b="0" i="0" cap="all" spc="100">
              <a:solidFill>
                <a:schemeClr val="tx1">
                  <a:lumMod val="95000"/>
                  <a:lumOff val="5000"/>
                </a:schemeClr>
              </a:solidFill>
              <a:effectLst/>
            </a:endParaRPr>
          </a:p>
          <a:p>
            <a:pPr defTabSz="914400" eaLnBrk="1" hangingPunct="1">
              <a:lnSpc>
                <a:spcPct val="80000"/>
              </a:lnSpc>
              <a:spcAft>
                <a:spcPts val="600"/>
              </a:spcAft>
              <a:defRPr/>
            </a:pPr>
            <a:endParaRPr lang="en-US" b="0" i="0" cap="all" spc="100">
              <a:solidFill>
                <a:schemeClr val="tx1">
                  <a:lumMod val="95000"/>
                  <a:lumOff val="5000"/>
                </a:schemeClr>
              </a:solidFill>
              <a:effectLst/>
            </a:endParaRPr>
          </a:p>
        </p:txBody>
      </p:sp>
      <p:cxnSp>
        <p:nvCxnSpPr>
          <p:cNvPr id="19" name="Straight Connector 18">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48775" y="2573573"/>
            <a:ext cx="49377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CE2129-3FA7-4662-9459-70EE5CE4F737}"/>
              </a:ext>
            </a:extLst>
          </p:cNvPr>
          <p:cNvSpPr txBox="1"/>
          <p:nvPr/>
        </p:nvSpPr>
        <p:spPr>
          <a:xfrm>
            <a:off x="3413979" y="2426568"/>
            <a:ext cx="5007352" cy="3141013"/>
          </a:xfrm>
          <a:prstGeom prst="rect">
            <a:avLst/>
          </a:prstGeom>
        </p:spPr>
        <p:txBody>
          <a:bodyPr vert="horz" lIns="45720" tIns="45720" rIns="45720" bIns="45720" rtlCol="0" anchorCtr="0">
            <a:normAutofit lnSpcReduction="10000"/>
          </a:bodyPr>
          <a:lstStyle/>
          <a:p>
            <a:pPr indent="-228600" defTabSz="914400">
              <a:lnSpc>
                <a:spcPct val="90000"/>
              </a:lnSpc>
              <a:spcAft>
                <a:spcPts val="600"/>
              </a:spcAft>
              <a:buClr>
                <a:schemeClr val="accent1"/>
              </a:buClr>
              <a:buSzPct val="100000"/>
              <a:buFont typeface="Arial" panose="020B0604020202020204" pitchFamily="34" charset="0"/>
              <a:buChar char="•"/>
            </a:pPr>
            <a:endParaRPr lang="en-US" dirty="0"/>
          </a:p>
          <a:p>
            <a:pPr defTabSz="914400">
              <a:lnSpc>
                <a:spcPct val="90000"/>
              </a:lnSpc>
              <a:buClr>
                <a:schemeClr val="accent1"/>
              </a:buClr>
              <a:buSzPct val="100000"/>
            </a:pPr>
            <a:r>
              <a:rPr lang="en-US" b="1" dirty="0"/>
              <a:t>Mental Health Service Professional (MHSP) Grant Program</a:t>
            </a:r>
          </a:p>
          <a:p>
            <a:pPr defTabSz="914400">
              <a:lnSpc>
                <a:spcPct val="90000"/>
              </a:lnSpc>
              <a:buClr>
                <a:schemeClr val="accent1"/>
              </a:buClr>
              <a:buSzPct val="100000"/>
              <a:defRPr/>
            </a:pPr>
            <a:r>
              <a:rPr lang="en-US" i="1" dirty="0"/>
              <a:t>2022 and 2023 Cohorts</a:t>
            </a:r>
          </a:p>
          <a:p>
            <a:pPr defTabSz="914400">
              <a:lnSpc>
                <a:spcPct val="90000"/>
              </a:lnSpc>
              <a:spcAft>
                <a:spcPts val="600"/>
              </a:spcAft>
              <a:buClr>
                <a:schemeClr val="accent1"/>
              </a:buClr>
              <a:buSzPct val="100000"/>
              <a:defRPr/>
            </a:pPr>
            <a:endParaRPr lang="en-US" dirty="0"/>
          </a:p>
          <a:p>
            <a:pPr defTabSz="914400">
              <a:lnSpc>
                <a:spcPct val="90000"/>
              </a:lnSpc>
              <a:spcAft>
                <a:spcPts val="600"/>
              </a:spcAft>
              <a:buClr>
                <a:schemeClr val="accent1"/>
              </a:buClr>
              <a:buSzPct val="100000"/>
            </a:pPr>
            <a:endParaRPr lang="en-US" b="1" dirty="0"/>
          </a:p>
          <a:p>
            <a:pPr defTabSz="914400">
              <a:lnSpc>
                <a:spcPct val="90000"/>
              </a:lnSpc>
              <a:spcAft>
                <a:spcPts val="600"/>
              </a:spcAft>
              <a:buClr>
                <a:schemeClr val="accent1"/>
              </a:buClr>
              <a:buSzPct val="100000"/>
            </a:pPr>
            <a:r>
              <a:rPr lang="en-US" sz="2800" b="1" dirty="0">
                <a:solidFill>
                  <a:schemeClr val="bg1"/>
                </a:solidFill>
              </a:rPr>
              <a:t>Interim Performance Reporting</a:t>
            </a:r>
          </a:p>
          <a:p>
            <a:pPr defTabSz="914400">
              <a:lnSpc>
                <a:spcPct val="90000"/>
              </a:lnSpc>
              <a:spcAft>
                <a:spcPts val="600"/>
              </a:spcAft>
              <a:buClr>
                <a:schemeClr val="accent1"/>
              </a:buClr>
              <a:buSzPct val="100000"/>
              <a:defRPr/>
            </a:pPr>
            <a:endParaRPr lang="en-US" dirty="0"/>
          </a:p>
          <a:p>
            <a:pPr defTabSz="914400">
              <a:lnSpc>
                <a:spcPct val="90000"/>
              </a:lnSpc>
              <a:spcAft>
                <a:spcPts val="600"/>
              </a:spcAft>
              <a:buClr>
                <a:schemeClr val="accent1"/>
              </a:buClr>
              <a:buSzPct val="100000"/>
              <a:defRPr/>
            </a:pPr>
            <a:endParaRPr lang="en-US" altLang="en-US" dirty="0"/>
          </a:p>
          <a:p>
            <a:pPr defTabSz="914400">
              <a:lnSpc>
                <a:spcPct val="90000"/>
              </a:lnSpc>
              <a:spcAft>
                <a:spcPts val="600"/>
              </a:spcAft>
              <a:buClr>
                <a:schemeClr val="accent1"/>
              </a:buClr>
              <a:buSzPct val="100000"/>
              <a:defRPr/>
            </a:pPr>
            <a:r>
              <a:rPr lang="en-US" altLang="en-US" dirty="0"/>
              <a:t>August 29, 2024</a:t>
            </a:r>
          </a:p>
          <a:p>
            <a:pPr indent="-228600" defTabSz="914400">
              <a:lnSpc>
                <a:spcPct val="90000"/>
              </a:lnSpc>
              <a:spcAft>
                <a:spcPts val="600"/>
              </a:spcAft>
              <a:buClr>
                <a:schemeClr val="accent1"/>
              </a:buClr>
              <a:buSzPct val="100000"/>
              <a:buFont typeface="Arial" panose="020B0604020202020204" pitchFamily="34" charset="0"/>
              <a:buChar char="•"/>
              <a:defRPr/>
            </a:pPr>
            <a:endParaRPr lang="en-US" dirty="0"/>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d524b_status  -  Read-Only  -  Compatibility Mode - Word">
            <a:extLst>
              <a:ext uri="{FF2B5EF4-FFF2-40B4-BE49-F238E27FC236}">
                <a16:creationId xmlns:a16="http://schemas.microsoft.com/office/drawing/2014/main" id="{6F17629F-AA21-4AAA-BE8A-96093E0BD44E}"/>
              </a:ext>
            </a:extLst>
          </p:cNvPr>
          <p:cNvPicPr>
            <a:picLocks noChangeAspect="1"/>
          </p:cNvPicPr>
          <p:nvPr/>
        </p:nvPicPr>
        <p:blipFill rotWithShape="1">
          <a:blip r:embed="rId2">
            <a:extLst>
              <a:ext uri="{28A0092B-C50C-407E-A947-70E740481C1C}">
                <a14:useLocalDpi xmlns:a14="http://schemas.microsoft.com/office/drawing/2010/main" val="0"/>
              </a:ext>
            </a:extLst>
          </a:blip>
          <a:srcRect l="21667" t="23519" r="24167" b="3406"/>
          <a:stretch/>
        </p:blipFill>
        <p:spPr>
          <a:xfrm>
            <a:off x="889840" y="607894"/>
            <a:ext cx="7568360" cy="5488106"/>
          </a:xfrm>
          <a:prstGeom prst="rect">
            <a:avLst/>
          </a:prstGeom>
        </p:spPr>
      </p:pic>
    </p:spTree>
    <p:extLst>
      <p:ext uri="{BB962C8B-B14F-4D97-AF65-F5344CB8AC3E}">
        <p14:creationId xmlns:p14="http://schemas.microsoft.com/office/powerpoint/2010/main" val="333802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E6307B-8245-409F-9957-106F7C7952A1}"/>
              </a:ext>
            </a:extLst>
          </p:cNvPr>
          <p:cNvSpPr>
            <a:spLocks noGrp="1"/>
          </p:cNvSpPr>
          <p:nvPr>
            <p:ph idx="1"/>
          </p:nvPr>
        </p:nvSpPr>
        <p:spPr>
          <a:xfrm>
            <a:off x="3713286" y="1227666"/>
            <a:ext cx="4729502" cy="5249334"/>
          </a:xfrm>
        </p:spPr>
        <p:txBody>
          <a:bodyPr rtlCol="0" anchor="ctr">
            <a:normAutofit/>
          </a:bodyPr>
          <a:lstStyle/>
          <a:p>
            <a:pPr marL="274320" indent="-274320">
              <a:spcBef>
                <a:spcPct val="0"/>
              </a:spcBef>
              <a:spcAft>
                <a:spcPts val="600"/>
              </a:spcAft>
              <a:defRPr/>
            </a:pPr>
            <a:r>
              <a:rPr lang="en-US" dirty="0"/>
              <a:t>Use the Explanation of Progress section to provide details (i.e.):</a:t>
            </a:r>
          </a:p>
          <a:p>
            <a:pPr marL="674370" lvl="1" indent="-274320">
              <a:spcBef>
                <a:spcPct val="0"/>
              </a:spcBef>
              <a:spcAft>
                <a:spcPts val="600"/>
              </a:spcAft>
              <a:defRPr/>
            </a:pPr>
            <a:r>
              <a:rPr lang="en-US" dirty="0"/>
              <a:t>Data-collection procedures,</a:t>
            </a:r>
          </a:p>
          <a:p>
            <a:pPr marL="674370" lvl="1" indent="-274320">
              <a:spcBef>
                <a:spcPct val="0"/>
              </a:spcBef>
              <a:spcAft>
                <a:spcPts val="600"/>
              </a:spcAft>
              <a:defRPr/>
            </a:pPr>
            <a:r>
              <a:rPr lang="en-US" dirty="0"/>
              <a:t>Data explanations,</a:t>
            </a:r>
          </a:p>
          <a:p>
            <a:pPr marL="674370" lvl="1" indent="-274320">
              <a:spcBef>
                <a:spcPct val="0"/>
              </a:spcBef>
              <a:spcAft>
                <a:spcPts val="600"/>
              </a:spcAft>
              <a:defRPr/>
            </a:pPr>
            <a:r>
              <a:rPr lang="en-US" dirty="0"/>
              <a:t>Response rates, etc.</a:t>
            </a:r>
          </a:p>
          <a:p>
            <a:pPr marL="274320" indent="-274320">
              <a:spcBef>
                <a:spcPct val="0"/>
              </a:spcBef>
              <a:spcAft>
                <a:spcPts val="600"/>
              </a:spcAft>
              <a:defRPr/>
            </a:pPr>
            <a:endParaRPr lang="en-US" dirty="0"/>
          </a:p>
          <a:p>
            <a:pPr marL="274320" indent="-274320">
              <a:spcBef>
                <a:spcPct val="0"/>
              </a:spcBef>
              <a:spcAft>
                <a:spcPts val="600"/>
              </a:spcAft>
              <a:defRPr/>
            </a:pPr>
            <a:r>
              <a:rPr lang="en-US" dirty="0"/>
              <a:t>If necessary, you may create multiple pages of section A.</a:t>
            </a:r>
          </a:p>
          <a:p>
            <a:pPr marL="0" indent="0">
              <a:spcBef>
                <a:spcPct val="0"/>
              </a:spcBef>
              <a:spcAft>
                <a:spcPts val="600"/>
              </a:spcAft>
              <a:buNone/>
              <a:defRPr/>
            </a:pPr>
            <a:endParaRPr lang="en-US" dirty="0"/>
          </a:p>
          <a:p>
            <a:pPr marL="274320" indent="-274320">
              <a:spcBef>
                <a:spcPct val="0"/>
              </a:spcBef>
              <a:spcAft>
                <a:spcPts val="600"/>
              </a:spcAft>
              <a:defRPr/>
            </a:pPr>
            <a:r>
              <a:rPr lang="en-US" dirty="0"/>
              <a:t>If you have no or minimal data to report, use the Explanation of Progress section to provide an explanation. </a:t>
            </a:r>
          </a:p>
          <a:p>
            <a:pPr marL="400050" lvl="1" indent="0">
              <a:spcBef>
                <a:spcPct val="0"/>
              </a:spcBef>
              <a:spcAft>
                <a:spcPts val="600"/>
              </a:spcAft>
              <a:buNone/>
              <a:defRPr/>
            </a:pPr>
            <a:endParaRPr lang="en-US" dirty="0"/>
          </a:p>
          <a:p>
            <a:pPr marL="674370" lvl="1" indent="-274320">
              <a:spcBef>
                <a:spcPct val="0"/>
              </a:spcBef>
              <a:spcAft>
                <a:spcPts val="600"/>
              </a:spcAft>
              <a:defRPr/>
            </a:pPr>
            <a:endParaRPr lang="en-US" dirty="0"/>
          </a:p>
          <a:p>
            <a:pPr marL="274320" indent="-274320" fontAlgn="auto">
              <a:spcBef>
                <a:spcPct val="0"/>
              </a:spcBef>
              <a:spcAft>
                <a:spcPts val="600"/>
              </a:spcAft>
              <a:defRPr/>
            </a:pPr>
            <a:endParaRPr lang="en-US" dirty="0"/>
          </a:p>
          <a:p>
            <a:pPr marL="68580" indent="0" fontAlgn="auto">
              <a:spcBef>
                <a:spcPct val="0"/>
              </a:spcBef>
              <a:spcAft>
                <a:spcPts val="600"/>
              </a:spcAft>
              <a:buFont typeface="Wingdings 2" pitchFamily="18" charset="2"/>
              <a:buNone/>
              <a:defRPr/>
            </a:pPr>
            <a:endParaRPr lang="en-US" dirty="0"/>
          </a:p>
          <a:p>
            <a:pPr marL="0" indent="0" fontAlgn="auto">
              <a:spcBef>
                <a:spcPct val="0"/>
              </a:spcBef>
              <a:spcAft>
                <a:spcPts val="600"/>
              </a:spcAft>
              <a:buFont typeface="Arial" charset="0"/>
              <a:buNone/>
              <a:defRPr/>
            </a:pPr>
            <a:endParaRPr lang="en-US" dirty="0"/>
          </a:p>
        </p:txBody>
      </p:sp>
      <p:sp>
        <p:nvSpPr>
          <p:cNvPr id="9" name="Title 1">
            <a:extLst>
              <a:ext uri="{FF2B5EF4-FFF2-40B4-BE49-F238E27FC236}">
                <a16:creationId xmlns:a16="http://schemas.microsoft.com/office/drawing/2014/main" id="{3141E61C-50C1-0B71-FAEA-D61DA4D01A71}"/>
              </a:ext>
            </a:extLst>
          </p:cNvPr>
          <p:cNvSpPr txBox="1">
            <a:spLocks/>
          </p:cNvSpPr>
          <p:nvPr/>
        </p:nvSpPr>
        <p:spPr>
          <a:xfrm>
            <a:off x="609600" y="457200"/>
            <a:ext cx="2543925" cy="52493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r">
              <a:defRPr/>
            </a:pPr>
            <a:r>
              <a:rPr lang="en-US" sz="3200" b="1" dirty="0">
                <a:solidFill>
                  <a:schemeClr val="tx1"/>
                </a:solidFill>
                <a:latin typeface="+mn-lt"/>
              </a:rPr>
              <a:t>ED 524B – Section A</a:t>
            </a:r>
            <a:br>
              <a:rPr lang="en-US" sz="3200" b="1" dirty="0">
                <a:solidFill>
                  <a:schemeClr val="tx1"/>
                </a:solidFill>
                <a:latin typeface="+mn-lt"/>
              </a:rPr>
            </a:br>
            <a:r>
              <a:rPr lang="en-US" sz="3200" b="1" dirty="0">
                <a:solidFill>
                  <a:schemeClr val="tx1"/>
                </a:solidFill>
                <a:latin typeface="+mn-lt"/>
              </a:rPr>
              <a:t> </a:t>
            </a:r>
            <a:r>
              <a:rPr lang="en-US" sz="2000" b="1" dirty="0">
                <a:solidFill>
                  <a:schemeClr val="tx1"/>
                </a:solidFill>
                <a:latin typeface="+mn-lt"/>
              </a:rPr>
              <a:t>(Project Status)</a:t>
            </a:r>
          </a:p>
        </p:txBody>
      </p:sp>
    </p:spTree>
    <p:extLst>
      <p:ext uri="{BB962C8B-B14F-4D97-AF65-F5344CB8AC3E}">
        <p14:creationId xmlns:p14="http://schemas.microsoft.com/office/powerpoint/2010/main" val="263302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D2663-AD7F-22E0-0E26-401994418EFA}"/>
              </a:ext>
            </a:extLst>
          </p:cNvPr>
          <p:cNvSpPr>
            <a:spLocks noGrp="1"/>
          </p:cNvSpPr>
          <p:nvPr>
            <p:ph type="title"/>
          </p:nvPr>
        </p:nvSpPr>
        <p:spPr/>
        <p:txBody>
          <a:bodyPr/>
          <a:lstStyle/>
          <a:p>
            <a:r>
              <a:rPr lang="en-US" dirty="0"/>
              <a:t>MHSP GPRA Overview</a:t>
            </a:r>
          </a:p>
        </p:txBody>
      </p:sp>
      <p:sp>
        <p:nvSpPr>
          <p:cNvPr id="3" name="Content Placeholder 2">
            <a:extLst>
              <a:ext uri="{FF2B5EF4-FFF2-40B4-BE49-F238E27FC236}">
                <a16:creationId xmlns:a16="http://schemas.microsoft.com/office/drawing/2014/main" id="{63598D0A-68D9-A5D5-4BC2-F6035C78025F}"/>
              </a:ext>
            </a:extLst>
          </p:cNvPr>
          <p:cNvSpPr>
            <a:spLocks noGrp="1"/>
          </p:cNvSpPr>
          <p:nvPr>
            <p:ph idx="1"/>
          </p:nvPr>
        </p:nvSpPr>
        <p:spPr/>
        <p:txBody>
          <a:bodyPr/>
          <a:lstStyle/>
          <a:p>
            <a:pPr marL="385763" indent="-385763">
              <a:buFont typeface="+mj-lt"/>
              <a:buAutoNum type="arabicPeriod"/>
            </a:pPr>
            <a:r>
              <a:rPr lang="en-US" dirty="0"/>
              <a:t>Training</a:t>
            </a:r>
          </a:p>
          <a:p>
            <a:pPr marL="385763" indent="-385763">
              <a:buFont typeface="+mj-lt"/>
              <a:buAutoNum type="arabicPeriod"/>
            </a:pPr>
            <a:r>
              <a:rPr lang="en-US" dirty="0"/>
              <a:t>Placement</a:t>
            </a:r>
          </a:p>
          <a:p>
            <a:pPr marL="385763" indent="-385763">
              <a:buFont typeface="+mj-lt"/>
              <a:buAutoNum type="arabicPeriod"/>
            </a:pPr>
            <a:r>
              <a:rPr lang="en-US" dirty="0"/>
              <a:t>Hiring</a:t>
            </a:r>
          </a:p>
          <a:p>
            <a:pPr marL="385763" indent="-385763">
              <a:buFont typeface="+mj-lt"/>
              <a:buAutoNum type="arabicPeriod"/>
            </a:pPr>
            <a:r>
              <a:rPr lang="en-US" dirty="0"/>
              <a:t>Competitive Preference Priority 1: Diversity </a:t>
            </a:r>
          </a:p>
        </p:txBody>
      </p:sp>
      <p:pic>
        <p:nvPicPr>
          <p:cNvPr id="4" name="Picture 3">
            <a:extLst>
              <a:ext uri="{FF2B5EF4-FFF2-40B4-BE49-F238E27FC236}">
                <a16:creationId xmlns:a16="http://schemas.microsoft.com/office/drawing/2014/main" id="{759B5EB3-DF9E-139C-1F66-1F5174EAA1A5}"/>
              </a:ext>
            </a:extLst>
          </p:cNvPr>
          <p:cNvPicPr>
            <a:picLocks noChangeAspect="1"/>
          </p:cNvPicPr>
          <p:nvPr/>
        </p:nvPicPr>
        <p:blipFill>
          <a:blip r:embed="rId2"/>
          <a:stretch>
            <a:fillRect/>
          </a:stretch>
        </p:blipFill>
        <p:spPr>
          <a:xfrm>
            <a:off x="6111390" y="5014253"/>
            <a:ext cx="2718395" cy="475719"/>
          </a:xfrm>
          <a:prstGeom prst="rect">
            <a:avLst/>
          </a:prstGeom>
        </p:spPr>
      </p:pic>
    </p:spTree>
    <p:extLst>
      <p:ext uri="{BB962C8B-B14F-4D97-AF65-F5344CB8AC3E}">
        <p14:creationId xmlns:p14="http://schemas.microsoft.com/office/powerpoint/2010/main" val="354525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4BC-8A3D-2F66-35E7-F6B2B9FE38E3}"/>
              </a:ext>
            </a:extLst>
          </p:cNvPr>
          <p:cNvSpPr>
            <a:spLocks noGrp="1"/>
          </p:cNvSpPr>
          <p:nvPr>
            <p:ph type="title"/>
          </p:nvPr>
        </p:nvSpPr>
        <p:spPr>
          <a:xfrm>
            <a:off x="4114800" y="990600"/>
            <a:ext cx="4083287" cy="1051853"/>
          </a:xfrm>
        </p:spPr>
        <p:txBody>
          <a:bodyPr anchor="t">
            <a:normAutofit/>
          </a:bodyPr>
          <a:lstStyle/>
          <a:p>
            <a:r>
              <a:rPr lang="en-US" sz="3200" b="1" dirty="0">
                <a:solidFill>
                  <a:schemeClr val="tx1"/>
                </a:solidFill>
              </a:rPr>
              <a:t>Key Definition</a:t>
            </a:r>
          </a:p>
        </p:txBody>
      </p:sp>
      <p:pic>
        <p:nvPicPr>
          <p:cNvPr id="5" name="Picture 4" descr="Children in botanical garden">
            <a:extLst>
              <a:ext uri="{FF2B5EF4-FFF2-40B4-BE49-F238E27FC236}">
                <a16:creationId xmlns:a16="http://schemas.microsoft.com/office/drawing/2014/main" id="{1457BA9F-E4A5-9229-1CE0-CCADD1652CD3}"/>
              </a:ext>
            </a:extLst>
          </p:cNvPr>
          <p:cNvPicPr>
            <a:picLocks noChangeAspect="1"/>
          </p:cNvPicPr>
          <p:nvPr/>
        </p:nvPicPr>
        <p:blipFill>
          <a:blip r:embed="rId2"/>
          <a:srcRect l="24948" r="24948"/>
          <a:stretch/>
        </p:blipFill>
        <p:spPr>
          <a:xfrm>
            <a:off x="99016" y="857257"/>
            <a:ext cx="3863384" cy="5143493"/>
          </a:xfrm>
          <a:prstGeom prst="rect">
            <a:avLst/>
          </a:prstGeom>
        </p:spPr>
      </p:pic>
      <p:sp>
        <p:nvSpPr>
          <p:cNvPr id="3" name="Content Placeholder 2">
            <a:extLst>
              <a:ext uri="{FF2B5EF4-FFF2-40B4-BE49-F238E27FC236}">
                <a16:creationId xmlns:a16="http://schemas.microsoft.com/office/drawing/2014/main" id="{9053F2E4-4715-13E7-53BA-1E3106A44A4D}"/>
              </a:ext>
            </a:extLst>
          </p:cNvPr>
          <p:cNvSpPr>
            <a:spLocks noGrp="1"/>
          </p:cNvSpPr>
          <p:nvPr>
            <p:ph idx="1"/>
          </p:nvPr>
        </p:nvSpPr>
        <p:spPr>
          <a:xfrm>
            <a:off x="4191000" y="1905000"/>
            <a:ext cx="4419600" cy="2693405"/>
          </a:xfrm>
        </p:spPr>
        <p:txBody>
          <a:bodyPr>
            <a:normAutofit/>
          </a:bodyPr>
          <a:lstStyle/>
          <a:p>
            <a:pPr marL="0" indent="0">
              <a:buNone/>
            </a:pPr>
            <a:r>
              <a:rPr lang="en-US" b="1" dirty="0"/>
              <a:t>Unduplicated</a:t>
            </a:r>
            <a:r>
              <a:rPr lang="en-US" dirty="0"/>
              <a:t>: </a:t>
            </a:r>
          </a:p>
          <a:p>
            <a:pPr marL="0" indent="0">
              <a:buNone/>
            </a:pPr>
            <a:r>
              <a:rPr lang="en-US" dirty="0"/>
              <a:t>Counts for GPRAs 1, 2, and 3 should be unduplicated. Thus, if you counted a provider toward a GPRA in your Year 1 APR, they should not be counted toward that same GPRA in the Year 2 APR. </a:t>
            </a:r>
          </a:p>
        </p:txBody>
      </p:sp>
      <p:pic>
        <p:nvPicPr>
          <p:cNvPr id="4" name="Picture 3" descr="A logo of a company&#10;&#10;Description automatically generated">
            <a:extLst>
              <a:ext uri="{FF2B5EF4-FFF2-40B4-BE49-F238E27FC236}">
                <a16:creationId xmlns:a16="http://schemas.microsoft.com/office/drawing/2014/main" id="{66B9722C-3220-FA0E-F99F-541924570927}"/>
              </a:ext>
            </a:extLst>
          </p:cNvPr>
          <p:cNvPicPr>
            <a:picLocks noChangeAspect="1"/>
          </p:cNvPicPr>
          <p:nvPr/>
        </p:nvPicPr>
        <p:blipFill>
          <a:blip r:embed="rId3"/>
          <a:stretch>
            <a:fillRect/>
          </a:stretch>
        </p:blipFill>
        <p:spPr>
          <a:xfrm>
            <a:off x="7440461" y="5356718"/>
            <a:ext cx="647700" cy="647700"/>
          </a:xfrm>
          <a:prstGeom prst="rect">
            <a:avLst/>
          </a:prstGeom>
        </p:spPr>
      </p:pic>
    </p:spTree>
    <p:extLst>
      <p:ext uri="{BB962C8B-B14F-4D97-AF65-F5344CB8AC3E}">
        <p14:creationId xmlns:p14="http://schemas.microsoft.com/office/powerpoint/2010/main" val="2417670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575F-DE72-224D-E2E4-704791D2ACFF}"/>
              </a:ext>
            </a:extLst>
          </p:cNvPr>
          <p:cNvSpPr>
            <a:spLocks noGrp="1"/>
          </p:cNvSpPr>
          <p:nvPr>
            <p:ph type="title"/>
          </p:nvPr>
        </p:nvSpPr>
        <p:spPr>
          <a:xfrm>
            <a:off x="628650" y="1131094"/>
            <a:ext cx="7886700" cy="994172"/>
          </a:xfrm>
        </p:spPr>
        <p:txBody>
          <a:bodyPr>
            <a:normAutofit/>
          </a:bodyPr>
          <a:lstStyle/>
          <a:p>
            <a:r>
              <a:rPr lang="en-US"/>
              <a:t>GPRA 1: Training</a:t>
            </a:r>
          </a:p>
        </p:txBody>
      </p:sp>
      <p:sp>
        <p:nvSpPr>
          <p:cNvPr id="3" name="Content Placeholder 2">
            <a:extLst>
              <a:ext uri="{FF2B5EF4-FFF2-40B4-BE49-F238E27FC236}">
                <a16:creationId xmlns:a16="http://schemas.microsoft.com/office/drawing/2014/main" id="{93AC5405-C876-1226-F3B1-7ED0279A6AAB}"/>
              </a:ext>
            </a:extLst>
          </p:cNvPr>
          <p:cNvSpPr>
            <a:spLocks noGrp="1"/>
          </p:cNvSpPr>
          <p:nvPr>
            <p:ph idx="1"/>
          </p:nvPr>
        </p:nvSpPr>
        <p:spPr>
          <a:xfrm>
            <a:off x="628650" y="2282427"/>
            <a:ext cx="7981950" cy="3432573"/>
          </a:xfrm>
        </p:spPr>
        <p:txBody>
          <a:bodyPr>
            <a:normAutofit/>
          </a:bodyPr>
          <a:lstStyle/>
          <a:p>
            <a:r>
              <a:rPr lang="en-US" dirty="0"/>
              <a:t>The unduplicated, cumulative number of school-based mental health services providers trained by the grantee under the project to provide school-based mental health services in high-need LEAs. </a:t>
            </a:r>
          </a:p>
          <a:p>
            <a:pPr lvl="1"/>
            <a:r>
              <a:rPr lang="en-US" b="1" dirty="0"/>
              <a:t>GPRA 1A</a:t>
            </a:r>
            <a:r>
              <a:rPr lang="en-US" dirty="0"/>
              <a:t>: Completed Training</a:t>
            </a:r>
          </a:p>
          <a:p>
            <a:pPr lvl="1"/>
            <a:r>
              <a:rPr lang="en-US" b="1" dirty="0"/>
              <a:t>GPRA 1B</a:t>
            </a:r>
            <a:r>
              <a:rPr lang="en-US" dirty="0"/>
              <a:t>: In Training (but not complete)</a:t>
            </a:r>
          </a:p>
          <a:p>
            <a:r>
              <a:rPr lang="en-US" dirty="0"/>
              <a:t>Explanation of Progress:</a:t>
            </a:r>
          </a:p>
          <a:p>
            <a:pPr lvl="1"/>
            <a:r>
              <a:rPr lang="en-US" dirty="0"/>
              <a:t>Describe any </a:t>
            </a:r>
            <a:r>
              <a:rPr lang="en-US" b="1" dirty="0"/>
              <a:t>successes</a:t>
            </a:r>
            <a:r>
              <a:rPr lang="en-US" dirty="0"/>
              <a:t> or </a:t>
            </a:r>
            <a:r>
              <a:rPr lang="en-US" b="1" dirty="0"/>
              <a:t>challenges</a:t>
            </a:r>
            <a:r>
              <a:rPr lang="en-US" dirty="0"/>
              <a:t> in the training process, such as those related to the recruitment and retention of trainees. Also provide information on the </a:t>
            </a:r>
            <a:r>
              <a:rPr lang="en-US" b="1" dirty="0"/>
              <a:t>nature of training </a:t>
            </a:r>
            <a:r>
              <a:rPr lang="en-US" dirty="0"/>
              <a:t>being provided. </a:t>
            </a:r>
          </a:p>
        </p:txBody>
      </p:sp>
      <p:pic>
        <p:nvPicPr>
          <p:cNvPr id="4" name="Picture 3" descr="A logo of a company&#10;&#10;Description automatically generated">
            <a:extLst>
              <a:ext uri="{FF2B5EF4-FFF2-40B4-BE49-F238E27FC236}">
                <a16:creationId xmlns:a16="http://schemas.microsoft.com/office/drawing/2014/main" id="{060F388D-3E57-2816-8218-B5A48AB896C2}"/>
              </a:ext>
            </a:extLst>
          </p:cNvPr>
          <p:cNvPicPr>
            <a:picLocks noChangeAspect="1"/>
          </p:cNvPicPr>
          <p:nvPr/>
        </p:nvPicPr>
        <p:blipFill>
          <a:blip r:embed="rId2"/>
          <a:stretch>
            <a:fillRect/>
          </a:stretch>
        </p:blipFill>
        <p:spPr>
          <a:xfrm>
            <a:off x="7658100" y="5753100"/>
            <a:ext cx="647700" cy="647700"/>
          </a:xfrm>
          <a:prstGeom prst="rect">
            <a:avLst/>
          </a:prstGeom>
        </p:spPr>
      </p:pic>
    </p:spTree>
    <p:extLst>
      <p:ext uri="{BB962C8B-B14F-4D97-AF65-F5344CB8AC3E}">
        <p14:creationId xmlns:p14="http://schemas.microsoft.com/office/powerpoint/2010/main" val="165496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0EAB-88EC-E204-86C2-7FF147F3CC31}"/>
              </a:ext>
            </a:extLst>
          </p:cNvPr>
          <p:cNvSpPr>
            <a:spLocks noGrp="1"/>
          </p:cNvSpPr>
          <p:nvPr>
            <p:ph type="title"/>
          </p:nvPr>
        </p:nvSpPr>
        <p:spPr>
          <a:xfrm>
            <a:off x="653674" y="942559"/>
            <a:ext cx="7533017" cy="658297"/>
          </a:xfrm>
        </p:spPr>
        <p:txBody>
          <a:bodyPr anchor="ctr">
            <a:normAutofit/>
          </a:bodyPr>
          <a:lstStyle/>
          <a:p>
            <a:r>
              <a:rPr lang="en-US" sz="3000" dirty="0">
                <a:solidFill>
                  <a:schemeClr val="tx1"/>
                </a:solidFill>
              </a:rPr>
              <a:t>GPRA 1: Example</a:t>
            </a:r>
          </a:p>
        </p:txBody>
      </p:sp>
      <p:graphicFrame>
        <p:nvGraphicFramePr>
          <p:cNvPr id="4" name="Content Placeholder 3">
            <a:extLst>
              <a:ext uri="{FF2B5EF4-FFF2-40B4-BE49-F238E27FC236}">
                <a16:creationId xmlns:a16="http://schemas.microsoft.com/office/drawing/2014/main" id="{83EAF04D-9D05-5FBC-38F9-54749BF85A7C}"/>
              </a:ext>
            </a:extLst>
          </p:cNvPr>
          <p:cNvGraphicFramePr>
            <a:graphicFrameLocks noGrp="1"/>
          </p:cNvGraphicFramePr>
          <p:nvPr>
            <p:ph idx="1"/>
            <p:extLst>
              <p:ext uri="{D42A27DB-BD31-4B8C-83A1-F6EECF244321}">
                <p14:modId xmlns:p14="http://schemas.microsoft.com/office/powerpoint/2010/main" val="2543579683"/>
              </p:ext>
            </p:extLst>
          </p:nvPr>
        </p:nvGraphicFramePr>
        <p:xfrm>
          <a:off x="914400" y="2057400"/>
          <a:ext cx="7153677" cy="3528894"/>
        </p:xfrm>
        <a:graphic>
          <a:graphicData uri="http://schemas.openxmlformats.org/drawingml/2006/table">
            <a:tbl>
              <a:tblPr firstRow="1" firstCol="1" bandRow="1"/>
              <a:tblGrid>
                <a:gridCol w="1592996">
                  <a:extLst>
                    <a:ext uri="{9D8B030D-6E8A-4147-A177-3AD203B41FA5}">
                      <a16:colId xmlns:a16="http://schemas.microsoft.com/office/drawing/2014/main" val="3250150460"/>
                    </a:ext>
                  </a:extLst>
                </a:gridCol>
                <a:gridCol w="2131543">
                  <a:extLst>
                    <a:ext uri="{9D8B030D-6E8A-4147-A177-3AD203B41FA5}">
                      <a16:colId xmlns:a16="http://schemas.microsoft.com/office/drawing/2014/main" val="1778137120"/>
                    </a:ext>
                  </a:extLst>
                </a:gridCol>
                <a:gridCol w="3429138">
                  <a:extLst>
                    <a:ext uri="{9D8B030D-6E8A-4147-A177-3AD203B41FA5}">
                      <a16:colId xmlns:a16="http://schemas.microsoft.com/office/drawing/2014/main" val="3029875819"/>
                    </a:ext>
                  </a:extLst>
                </a:gridCol>
              </a:tblGrid>
              <a:tr h="677919">
                <a:tc>
                  <a:txBody>
                    <a:bodyPr/>
                    <a:lstStyle/>
                    <a:p>
                      <a:pPr marL="0" marR="0" algn="l" fontAlgn="t">
                        <a:lnSpc>
                          <a:spcPct val="107000"/>
                        </a:lnSpc>
                        <a:spcBef>
                          <a:spcPts val="0"/>
                        </a:spcBef>
                        <a:spcAft>
                          <a:spcPts val="0"/>
                        </a:spcAft>
                      </a:pPr>
                      <a:r>
                        <a:rPr lang="en-US" sz="1700" b="1" i="0" u="none" strike="noStrike" dirty="0">
                          <a:effectLst/>
                          <a:latin typeface="Aptos" panose="020B0004020202020204" pitchFamily="34" charset="0"/>
                          <a:ea typeface="Aptos" panose="020B0004020202020204" pitchFamily="34" charset="0"/>
                          <a:cs typeface="Times New Roman" panose="02020603050405020304" pitchFamily="18" charset="0"/>
                        </a:rPr>
                        <a:t>MHSP Trainees</a:t>
                      </a:r>
                      <a:endParaRPr lang="en-US" sz="2600" b="0" i="0" u="none" strike="noStrike" dirty="0">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1" i="0" u="none" strike="noStrike" dirty="0">
                          <a:effectLst/>
                          <a:latin typeface="Aptos" panose="020B0004020202020204" pitchFamily="34" charset="0"/>
                          <a:ea typeface="Aptos" panose="020B0004020202020204" pitchFamily="34" charset="0"/>
                          <a:cs typeface="Times New Roman" panose="02020603050405020304" pitchFamily="18" charset="0"/>
                        </a:rPr>
                        <a:t>Year 1</a:t>
                      </a:r>
                      <a:endParaRPr lang="en-US" sz="2600" b="0" i="0" u="none" strike="noStrike" dirty="0">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1" i="0" u="none" strike="noStrike">
                          <a:effectLst/>
                          <a:latin typeface="Aptos" panose="020B0004020202020204" pitchFamily="34" charset="0"/>
                          <a:ea typeface="Aptos" panose="020B0004020202020204" pitchFamily="34" charset="0"/>
                          <a:cs typeface="Times New Roman" panose="02020603050405020304" pitchFamily="18" charset="0"/>
                        </a:rPr>
                        <a:t>Year 2</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268065"/>
                  </a:ext>
                </a:extLst>
              </a:tr>
              <a:tr h="362176">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Jane </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Started Training</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7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Returned &amp; Completed Training</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4"/>
                    </a:solidFill>
                  </a:tcPr>
                </a:tc>
                <a:extLst>
                  <a:ext uri="{0D108BD9-81ED-4DB2-BD59-A6C34878D82A}">
                    <a16:rowId xmlns:a16="http://schemas.microsoft.com/office/drawing/2014/main" val="660976611"/>
                  </a:ext>
                </a:extLst>
              </a:tr>
              <a:tr h="677919">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Alex</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Started Training</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7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Returned for Training but Didn’t Complete</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647525759"/>
                  </a:ext>
                </a:extLst>
              </a:tr>
              <a:tr h="362176">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Jaquon</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Started Training</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50511003"/>
                  </a:ext>
                </a:extLst>
              </a:tr>
              <a:tr h="362176">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Sherman</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Started Training</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97860809"/>
                  </a:ext>
                </a:extLst>
              </a:tr>
              <a:tr h="362176">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Eliza</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Started Training</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84139488"/>
                  </a:ext>
                </a:extLst>
              </a:tr>
              <a:tr h="362176">
                <a:tc>
                  <a:txBody>
                    <a:bodyPr/>
                    <a:lstStyle/>
                    <a:p>
                      <a:pPr marL="0" marR="0" algn="l" fontAlgn="t">
                        <a:lnSpc>
                          <a:spcPct val="107000"/>
                        </a:lnSpc>
                        <a:spcBef>
                          <a:spcPts val="0"/>
                        </a:spcBef>
                        <a:spcAft>
                          <a:spcPts val="0"/>
                        </a:spcAft>
                      </a:pPr>
                      <a:r>
                        <a:rPr lang="en-US" sz="1700" b="1" i="0" u="none" strike="noStrike">
                          <a:effectLst/>
                          <a:latin typeface="Aptos" panose="020B0004020202020204" pitchFamily="34" charset="0"/>
                          <a:ea typeface="Aptos" panose="020B0004020202020204" pitchFamily="34" charset="0"/>
                          <a:cs typeface="Times New Roman" panose="02020603050405020304" pitchFamily="18" charset="0"/>
                        </a:rPr>
                        <a:t>GPRA 1A</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0</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1</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5508559"/>
                  </a:ext>
                </a:extLst>
              </a:tr>
              <a:tr h="362176">
                <a:tc>
                  <a:txBody>
                    <a:bodyPr/>
                    <a:lstStyle/>
                    <a:p>
                      <a:pPr marL="0" marR="0" algn="l" fontAlgn="t">
                        <a:lnSpc>
                          <a:spcPct val="107000"/>
                        </a:lnSpc>
                        <a:spcBef>
                          <a:spcPts val="0"/>
                        </a:spcBef>
                        <a:spcAft>
                          <a:spcPts val="0"/>
                        </a:spcAft>
                      </a:pPr>
                      <a:r>
                        <a:rPr lang="en-US" sz="1700" b="1" i="0" u="none" strike="noStrike">
                          <a:effectLst/>
                          <a:latin typeface="Aptos" panose="020B0004020202020204" pitchFamily="34" charset="0"/>
                          <a:ea typeface="Aptos" panose="020B0004020202020204" pitchFamily="34" charset="0"/>
                          <a:cs typeface="Times New Roman" panose="02020603050405020304" pitchFamily="18" charset="0"/>
                        </a:rPr>
                        <a:t>GPRA 1B</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a:effectLst/>
                          <a:latin typeface="Aptos" panose="020B0004020202020204" pitchFamily="34" charset="0"/>
                          <a:ea typeface="Aptos" panose="020B0004020202020204" pitchFamily="34" charset="0"/>
                          <a:cs typeface="Times New Roman" panose="02020603050405020304" pitchFamily="18" charset="0"/>
                        </a:rPr>
                        <a:t>2</a:t>
                      </a:r>
                      <a:endParaRPr lang="en-US" sz="2600" b="0" i="0" u="none" strike="noStrike">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700" b="0" i="0" u="none" strike="noStrike" dirty="0">
                          <a:effectLst/>
                          <a:latin typeface="Aptos" panose="020B0004020202020204" pitchFamily="34" charset="0"/>
                          <a:ea typeface="Aptos" panose="020B0004020202020204" pitchFamily="34" charset="0"/>
                          <a:cs typeface="Times New Roman" panose="02020603050405020304" pitchFamily="18" charset="0"/>
                        </a:rPr>
                        <a:t>3</a:t>
                      </a:r>
                      <a:endParaRPr lang="en-US" sz="2600" b="0" i="0" u="none" strike="noStrike" dirty="0">
                        <a:effectLst/>
                        <a:latin typeface="Arial" panose="020B0604020202020204" pitchFamily="34" charset="0"/>
                      </a:endParaRPr>
                    </a:p>
                  </a:txBody>
                  <a:tcPr marL="100328" marR="100328" marT="139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833925"/>
                  </a:ext>
                </a:extLst>
              </a:tr>
            </a:tbl>
          </a:graphicData>
        </a:graphic>
      </p:graphicFrame>
      <p:pic>
        <p:nvPicPr>
          <p:cNvPr id="5" name="Picture 4" descr="A logo of a company&#10;&#10;Description automatically generated">
            <a:extLst>
              <a:ext uri="{FF2B5EF4-FFF2-40B4-BE49-F238E27FC236}">
                <a16:creationId xmlns:a16="http://schemas.microsoft.com/office/drawing/2014/main" id="{877337CB-D266-0B09-7F3E-D88C9D99A22D}"/>
              </a:ext>
            </a:extLst>
          </p:cNvPr>
          <p:cNvPicPr>
            <a:picLocks noChangeAspect="1"/>
          </p:cNvPicPr>
          <p:nvPr/>
        </p:nvPicPr>
        <p:blipFill>
          <a:blip r:embed="rId2"/>
          <a:stretch>
            <a:fillRect/>
          </a:stretch>
        </p:blipFill>
        <p:spPr>
          <a:xfrm>
            <a:off x="8153400" y="5829300"/>
            <a:ext cx="647700" cy="647700"/>
          </a:xfrm>
          <a:prstGeom prst="rect">
            <a:avLst/>
          </a:prstGeom>
        </p:spPr>
      </p:pic>
    </p:spTree>
    <p:extLst>
      <p:ext uri="{BB962C8B-B14F-4D97-AF65-F5344CB8AC3E}">
        <p14:creationId xmlns:p14="http://schemas.microsoft.com/office/powerpoint/2010/main" val="2500632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5CC0-91F0-3825-2EB0-F6614FA2FC2E}"/>
              </a:ext>
            </a:extLst>
          </p:cNvPr>
          <p:cNvSpPr>
            <a:spLocks noGrp="1"/>
          </p:cNvSpPr>
          <p:nvPr>
            <p:ph type="title"/>
          </p:nvPr>
        </p:nvSpPr>
        <p:spPr>
          <a:xfrm>
            <a:off x="628650" y="685800"/>
            <a:ext cx="7886700" cy="994172"/>
          </a:xfrm>
        </p:spPr>
        <p:txBody>
          <a:bodyPr>
            <a:normAutofit/>
          </a:bodyPr>
          <a:lstStyle/>
          <a:p>
            <a:r>
              <a:rPr lang="en-US" dirty="0"/>
              <a:t>GPRA 2: Placement</a:t>
            </a:r>
          </a:p>
        </p:txBody>
      </p:sp>
      <p:sp>
        <p:nvSpPr>
          <p:cNvPr id="3" name="Content Placeholder 2">
            <a:extLst>
              <a:ext uri="{FF2B5EF4-FFF2-40B4-BE49-F238E27FC236}">
                <a16:creationId xmlns:a16="http://schemas.microsoft.com/office/drawing/2014/main" id="{4012AC56-03B3-FA95-A444-82DEE421C3FE}"/>
              </a:ext>
            </a:extLst>
          </p:cNvPr>
          <p:cNvSpPr>
            <a:spLocks noGrp="1"/>
          </p:cNvSpPr>
          <p:nvPr>
            <p:ph idx="1"/>
          </p:nvPr>
        </p:nvSpPr>
        <p:spPr>
          <a:xfrm>
            <a:off x="628650" y="1905000"/>
            <a:ext cx="8210550" cy="3526631"/>
          </a:xfrm>
        </p:spPr>
        <p:txBody>
          <a:bodyPr>
            <a:normAutofit/>
          </a:bodyPr>
          <a:lstStyle/>
          <a:p>
            <a:r>
              <a:rPr lang="en-US" dirty="0"/>
              <a:t>The unduplicated, cumulative number of school-based mental health services providers placed in a practicum or internship by the grantee in high-need LEAs to provide school-based mental health services.</a:t>
            </a:r>
          </a:p>
          <a:p>
            <a:pPr lvl="1"/>
            <a:r>
              <a:rPr lang="en-US" dirty="0"/>
              <a:t>GPRA 2A: In Placement</a:t>
            </a:r>
          </a:p>
          <a:p>
            <a:pPr lvl="1"/>
            <a:r>
              <a:rPr lang="en-US" dirty="0"/>
              <a:t>GPRA 2B: Completed All Placements</a:t>
            </a:r>
          </a:p>
          <a:p>
            <a:r>
              <a:rPr lang="en-US" dirty="0"/>
              <a:t>Explanation of Progress</a:t>
            </a:r>
          </a:p>
          <a:p>
            <a:pPr lvl="1"/>
            <a:r>
              <a:rPr lang="en-US" dirty="0"/>
              <a:t>Describe any successes or challenges in the practicum or internship process. Also, provide information on the nature of the practicum and internship experiences. </a:t>
            </a:r>
          </a:p>
          <a:p>
            <a:pPr lvl="1"/>
            <a:endParaRPr lang="en-US" dirty="0"/>
          </a:p>
        </p:txBody>
      </p:sp>
      <p:pic>
        <p:nvPicPr>
          <p:cNvPr id="4" name="Picture 3" descr="A logo of a company&#10;&#10;Description automatically generated">
            <a:extLst>
              <a:ext uri="{FF2B5EF4-FFF2-40B4-BE49-F238E27FC236}">
                <a16:creationId xmlns:a16="http://schemas.microsoft.com/office/drawing/2014/main" id="{1994F249-4B7B-031C-8CD5-751B99F1DE84}"/>
              </a:ext>
            </a:extLst>
          </p:cNvPr>
          <p:cNvPicPr>
            <a:picLocks noChangeAspect="1"/>
          </p:cNvPicPr>
          <p:nvPr/>
        </p:nvPicPr>
        <p:blipFill>
          <a:blip r:embed="rId3"/>
          <a:stretch>
            <a:fillRect/>
          </a:stretch>
        </p:blipFill>
        <p:spPr>
          <a:xfrm>
            <a:off x="7658100" y="5753100"/>
            <a:ext cx="647700" cy="647700"/>
          </a:xfrm>
          <a:prstGeom prst="rect">
            <a:avLst/>
          </a:prstGeom>
        </p:spPr>
      </p:pic>
    </p:spTree>
    <p:extLst>
      <p:ext uri="{BB962C8B-B14F-4D97-AF65-F5344CB8AC3E}">
        <p14:creationId xmlns:p14="http://schemas.microsoft.com/office/powerpoint/2010/main" val="4229131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65DE-7B9D-C52C-F8FB-BC6E00E32D70}"/>
              </a:ext>
            </a:extLst>
          </p:cNvPr>
          <p:cNvSpPr>
            <a:spLocks noGrp="1"/>
          </p:cNvSpPr>
          <p:nvPr>
            <p:ph type="title"/>
          </p:nvPr>
        </p:nvSpPr>
        <p:spPr>
          <a:xfrm>
            <a:off x="694621" y="762000"/>
            <a:ext cx="7533017" cy="658297"/>
          </a:xfrm>
        </p:spPr>
        <p:txBody>
          <a:bodyPr anchor="ctr">
            <a:normAutofit/>
          </a:bodyPr>
          <a:lstStyle/>
          <a:p>
            <a:r>
              <a:rPr lang="en-US" sz="3000">
                <a:solidFill>
                  <a:schemeClr val="tx1"/>
                </a:solidFill>
              </a:rPr>
              <a:t>GPRA 2: Example</a:t>
            </a:r>
          </a:p>
        </p:txBody>
      </p:sp>
      <p:graphicFrame>
        <p:nvGraphicFramePr>
          <p:cNvPr id="4" name="Content Placeholder 3">
            <a:extLst>
              <a:ext uri="{FF2B5EF4-FFF2-40B4-BE49-F238E27FC236}">
                <a16:creationId xmlns:a16="http://schemas.microsoft.com/office/drawing/2014/main" id="{12553492-691F-90BC-6431-992D8A498A84}"/>
              </a:ext>
            </a:extLst>
          </p:cNvPr>
          <p:cNvGraphicFramePr>
            <a:graphicFrameLocks noGrp="1"/>
          </p:cNvGraphicFramePr>
          <p:nvPr>
            <p:ph idx="1"/>
            <p:extLst>
              <p:ext uri="{D42A27DB-BD31-4B8C-83A1-F6EECF244321}">
                <p14:modId xmlns:p14="http://schemas.microsoft.com/office/powerpoint/2010/main" val="4134933860"/>
              </p:ext>
            </p:extLst>
          </p:nvPr>
        </p:nvGraphicFramePr>
        <p:xfrm>
          <a:off x="925183" y="1981200"/>
          <a:ext cx="7533017" cy="3300292"/>
        </p:xfrm>
        <a:graphic>
          <a:graphicData uri="http://schemas.openxmlformats.org/drawingml/2006/table">
            <a:tbl>
              <a:tblPr firstRow="1" firstCol="1" bandRow="1"/>
              <a:tblGrid>
                <a:gridCol w="1543678">
                  <a:extLst>
                    <a:ext uri="{9D8B030D-6E8A-4147-A177-3AD203B41FA5}">
                      <a16:colId xmlns:a16="http://schemas.microsoft.com/office/drawing/2014/main" val="1123953098"/>
                    </a:ext>
                  </a:extLst>
                </a:gridCol>
                <a:gridCol w="2594029">
                  <a:extLst>
                    <a:ext uri="{9D8B030D-6E8A-4147-A177-3AD203B41FA5}">
                      <a16:colId xmlns:a16="http://schemas.microsoft.com/office/drawing/2014/main" val="1268202196"/>
                    </a:ext>
                  </a:extLst>
                </a:gridCol>
                <a:gridCol w="3395310">
                  <a:extLst>
                    <a:ext uri="{9D8B030D-6E8A-4147-A177-3AD203B41FA5}">
                      <a16:colId xmlns:a16="http://schemas.microsoft.com/office/drawing/2014/main" val="4158085114"/>
                    </a:ext>
                  </a:extLst>
                </a:gridCol>
              </a:tblGrid>
              <a:tr h="281957">
                <a:tc>
                  <a:txBody>
                    <a:bodyPr/>
                    <a:lstStyle/>
                    <a:p>
                      <a:pPr marL="0" marR="0" algn="l" fontAlgn="t">
                        <a:lnSpc>
                          <a:spcPct val="107000"/>
                        </a:lnSpc>
                        <a:spcBef>
                          <a:spcPts val="0"/>
                        </a:spcBef>
                        <a:spcAft>
                          <a:spcPts val="0"/>
                        </a:spcAft>
                      </a:pPr>
                      <a:r>
                        <a:rPr lang="en-US" sz="14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MHSP Trainees</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9980996"/>
                  </a:ext>
                </a:extLst>
              </a:tr>
              <a:tr h="522318">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Amina</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Started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Returned &amp; Completed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577876925"/>
                  </a:ext>
                </a:extLst>
              </a:tr>
              <a:tr h="522318">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Kai</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Started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Returned for Practicum/Internship but Didn’t Complete</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577613449"/>
                  </a:ext>
                </a:extLst>
              </a:tr>
              <a:tr h="281957">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Luca</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Started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Returned but Left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503A"/>
                    </a:solidFill>
                  </a:tcPr>
                </a:tc>
                <a:extLst>
                  <a:ext uri="{0D108BD9-81ED-4DB2-BD59-A6C34878D82A}">
                    <a16:rowId xmlns:a16="http://schemas.microsoft.com/office/drawing/2014/main" val="3643980121"/>
                  </a:ext>
                </a:extLst>
              </a:tr>
              <a:tr h="281957">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Sofia</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Started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23428831"/>
                  </a:ext>
                </a:extLst>
              </a:tr>
              <a:tr h="281957">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James</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Started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92829945"/>
                  </a:ext>
                </a:extLst>
              </a:tr>
              <a:tr h="281957">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Nia</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Started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30047596"/>
                  </a:ext>
                </a:extLst>
              </a:tr>
              <a:tr h="281957">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Ravi</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Started Practicum/Internship</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15132602"/>
                  </a:ext>
                </a:extLst>
              </a:tr>
              <a:tr h="281957">
                <a:tc>
                  <a:txBody>
                    <a:bodyPr/>
                    <a:lstStyle/>
                    <a:p>
                      <a:pPr marL="0" marR="0" algn="l" fontAlgn="t">
                        <a:lnSpc>
                          <a:spcPct val="107000"/>
                        </a:lnSpc>
                        <a:spcBef>
                          <a:spcPts val="0"/>
                        </a:spcBef>
                        <a:spcAft>
                          <a:spcPts val="0"/>
                        </a:spcAft>
                      </a:pPr>
                      <a:r>
                        <a:rPr lang="en-US" sz="14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2A</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3</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4</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7076285"/>
                  </a:ext>
                </a:extLst>
              </a:tr>
              <a:tr h="281957">
                <a:tc>
                  <a:txBody>
                    <a:bodyPr/>
                    <a:lstStyle/>
                    <a:p>
                      <a:pPr marL="0" marR="0" algn="l" fontAlgn="t">
                        <a:lnSpc>
                          <a:spcPct val="107000"/>
                        </a:lnSpc>
                        <a:spcBef>
                          <a:spcPts val="0"/>
                        </a:spcBef>
                        <a:spcAft>
                          <a:spcPts val="0"/>
                        </a:spcAft>
                      </a:pPr>
                      <a:r>
                        <a:rPr lang="en-US" sz="14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2B</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0</a:t>
                      </a:r>
                      <a:endParaRPr lang="en-US" sz="2100" b="0" i="0" u="none" strike="noStrike">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14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1</a:t>
                      </a:r>
                      <a:endParaRPr lang="en-US" sz="2100" b="0" i="0" u="none" strike="noStrike" dirty="0">
                        <a:effectLst/>
                        <a:latin typeface="Arial" panose="020B0604020202020204" pitchFamily="34" charset="0"/>
                      </a:endParaRPr>
                    </a:p>
                  </a:txBody>
                  <a:tcPr marL="79864" marR="79864" marT="110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8036759"/>
                  </a:ext>
                </a:extLst>
              </a:tr>
            </a:tbl>
          </a:graphicData>
        </a:graphic>
      </p:graphicFrame>
      <p:pic>
        <p:nvPicPr>
          <p:cNvPr id="5" name="Picture 4" descr="A logo of a company&#10;&#10;Description automatically generated">
            <a:extLst>
              <a:ext uri="{FF2B5EF4-FFF2-40B4-BE49-F238E27FC236}">
                <a16:creationId xmlns:a16="http://schemas.microsoft.com/office/drawing/2014/main" id="{8BEB50EE-35D8-C50B-4BDF-136C3281A04C}"/>
              </a:ext>
            </a:extLst>
          </p:cNvPr>
          <p:cNvPicPr>
            <a:picLocks noChangeAspect="1"/>
          </p:cNvPicPr>
          <p:nvPr/>
        </p:nvPicPr>
        <p:blipFill>
          <a:blip r:embed="rId2"/>
          <a:stretch>
            <a:fillRect/>
          </a:stretch>
        </p:blipFill>
        <p:spPr>
          <a:xfrm>
            <a:off x="8153400" y="5829300"/>
            <a:ext cx="647700" cy="647700"/>
          </a:xfrm>
          <a:prstGeom prst="rect">
            <a:avLst/>
          </a:prstGeom>
        </p:spPr>
      </p:pic>
    </p:spTree>
    <p:extLst>
      <p:ext uri="{BB962C8B-B14F-4D97-AF65-F5344CB8AC3E}">
        <p14:creationId xmlns:p14="http://schemas.microsoft.com/office/powerpoint/2010/main" val="238808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F1E4-45F0-BCEF-E709-A250D5765C92}"/>
              </a:ext>
            </a:extLst>
          </p:cNvPr>
          <p:cNvSpPr>
            <a:spLocks noGrp="1"/>
          </p:cNvSpPr>
          <p:nvPr>
            <p:ph type="title"/>
          </p:nvPr>
        </p:nvSpPr>
        <p:spPr>
          <a:xfrm>
            <a:off x="628650" y="685800"/>
            <a:ext cx="7886700" cy="994172"/>
          </a:xfrm>
        </p:spPr>
        <p:txBody>
          <a:bodyPr>
            <a:normAutofit/>
          </a:bodyPr>
          <a:lstStyle/>
          <a:p>
            <a:r>
              <a:rPr lang="en-US" dirty="0"/>
              <a:t>GPRA 3: Hiring</a:t>
            </a:r>
          </a:p>
        </p:txBody>
      </p:sp>
      <p:sp>
        <p:nvSpPr>
          <p:cNvPr id="3" name="Content Placeholder 2">
            <a:extLst>
              <a:ext uri="{FF2B5EF4-FFF2-40B4-BE49-F238E27FC236}">
                <a16:creationId xmlns:a16="http://schemas.microsoft.com/office/drawing/2014/main" id="{4E670D2E-8660-C714-3D67-68AD3E7726E0}"/>
              </a:ext>
            </a:extLst>
          </p:cNvPr>
          <p:cNvSpPr>
            <a:spLocks noGrp="1"/>
          </p:cNvSpPr>
          <p:nvPr>
            <p:ph idx="1"/>
          </p:nvPr>
        </p:nvSpPr>
        <p:spPr>
          <a:xfrm>
            <a:off x="704850" y="1828800"/>
            <a:ext cx="8134350" cy="3508773"/>
          </a:xfrm>
        </p:spPr>
        <p:txBody>
          <a:bodyPr>
            <a:normAutofit/>
          </a:bodyPr>
          <a:lstStyle/>
          <a:p>
            <a:r>
              <a:rPr lang="en-US" dirty="0"/>
              <a:t>The unduplicated, cumulative number of school-based mental health services providers hired by high-need LEAs to provide school-based mental health services.</a:t>
            </a:r>
          </a:p>
          <a:p>
            <a:pPr lvl="1"/>
            <a:r>
              <a:rPr lang="en-US" dirty="0"/>
              <a:t>GPRA 3A: Hired</a:t>
            </a:r>
          </a:p>
          <a:p>
            <a:pPr lvl="1"/>
            <a:r>
              <a:rPr lang="en-US" dirty="0"/>
              <a:t>GPRA 3B: Retained</a:t>
            </a:r>
          </a:p>
          <a:p>
            <a:r>
              <a:rPr lang="en-US" dirty="0"/>
              <a:t>Explanation of Progress</a:t>
            </a:r>
          </a:p>
          <a:p>
            <a:pPr lvl="1"/>
            <a:r>
              <a:rPr lang="en-US" dirty="0"/>
              <a:t>Describe any successes or challenges in the hiring process. Also note if this GPRA is not yet relevant to your project if all trainees were still in training during this reporting period. </a:t>
            </a:r>
          </a:p>
          <a:p>
            <a:pPr lvl="1"/>
            <a:endParaRPr lang="en-US" dirty="0"/>
          </a:p>
        </p:txBody>
      </p:sp>
      <p:pic>
        <p:nvPicPr>
          <p:cNvPr id="4" name="Picture 3" descr="A logo of a company&#10;&#10;Description automatically generated">
            <a:extLst>
              <a:ext uri="{FF2B5EF4-FFF2-40B4-BE49-F238E27FC236}">
                <a16:creationId xmlns:a16="http://schemas.microsoft.com/office/drawing/2014/main" id="{2609A655-69A8-A62D-A020-488C991C12C5}"/>
              </a:ext>
            </a:extLst>
          </p:cNvPr>
          <p:cNvPicPr>
            <a:picLocks noChangeAspect="1"/>
          </p:cNvPicPr>
          <p:nvPr/>
        </p:nvPicPr>
        <p:blipFill>
          <a:blip r:embed="rId3"/>
          <a:stretch>
            <a:fillRect/>
          </a:stretch>
        </p:blipFill>
        <p:spPr>
          <a:xfrm>
            <a:off x="7734300" y="5676900"/>
            <a:ext cx="647700" cy="647700"/>
          </a:xfrm>
          <a:prstGeom prst="rect">
            <a:avLst/>
          </a:prstGeom>
        </p:spPr>
      </p:pic>
    </p:spTree>
    <p:extLst>
      <p:ext uri="{BB962C8B-B14F-4D97-AF65-F5344CB8AC3E}">
        <p14:creationId xmlns:p14="http://schemas.microsoft.com/office/powerpoint/2010/main" val="97851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9748-6BA4-CBC6-53C2-F54F55533140}"/>
              </a:ext>
            </a:extLst>
          </p:cNvPr>
          <p:cNvSpPr>
            <a:spLocks noGrp="1"/>
          </p:cNvSpPr>
          <p:nvPr>
            <p:ph type="title"/>
          </p:nvPr>
        </p:nvSpPr>
        <p:spPr>
          <a:xfrm>
            <a:off x="685800" y="838200"/>
            <a:ext cx="7533017" cy="658297"/>
          </a:xfrm>
        </p:spPr>
        <p:txBody>
          <a:bodyPr anchor="ctr">
            <a:normAutofit/>
          </a:bodyPr>
          <a:lstStyle/>
          <a:p>
            <a:r>
              <a:rPr lang="en-US" sz="3000" dirty="0">
                <a:solidFill>
                  <a:schemeClr val="tx1"/>
                </a:solidFill>
              </a:rPr>
              <a:t>GPRA 3: Example</a:t>
            </a:r>
          </a:p>
        </p:txBody>
      </p:sp>
      <p:graphicFrame>
        <p:nvGraphicFramePr>
          <p:cNvPr id="5" name="Content Placeholder 4">
            <a:extLst>
              <a:ext uri="{FF2B5EF4-FFF2-40B4-BE49-F238E27FC236}">
                <a16:creationId xmlns:a16="http://schemas.microsoft.com/office/drawing/2014/main" id="{B4B9D936-9BB8-5AA2-F73F-20B2A53B05FE}"/>
              </a:ext>
            </a:extLst>
          </p:cNvPr>
          <p:cNvGraphicFramePr>
            <a:graphicFrameLocks noGrp="1"/>
          </p:cNvGraphicFramePr>
          <p:nvPr>
            <p:ph idx="1"/>
            <p:extLst>
              <p:ext uri="{D42A27DB-BD31-4B8C-83A1-F6EECF244321}">
                <p14:modId xmlns:p14="http://schemas.microsoft.com/office/powerpoint/2010/main" val="3833746143"/>
              </p:ext>
            </p:extLst>
          </p:nvPr>
        </p:nvGraphicFramePr>
        <p:xfrm>
          <a:off x="838200" y="1905000"/>
          <a:ext cx="7328545" cy="3144608"/>
        </p:xfrm>
        <a:graphic>
          <a:graphicData uri="http://schemas.openxmlformats.org/drawingml/2006/table">
            <a:tbl>
              <a:tblPr firstRow="1" firstCol="1" bandRow="1"/>
              <a:tblGrid>
                <a:gridCol w="2086253">
                  <a:extLst>
                    <a:ext uri="{9D8B030D-6E8A-4147-A177-3AD203B41FA5}">
                      <a16:colId xmlns:a16="http://schemas.microsoft.com/office/drawing/2014/main" val="3668138108"/>
                    </a:ext>
                  </a:extLst>
                </a:gridCol>
                <a:gridCol w="2318513">
                  <a:extLst>
                    <a:ext uri="{9D8B030D-6E8A-4147-A177-3AD203B41FA5}">
                      <a16:colId xmlns:a16="http://schemas.microsoft.com/office/drawing/2014/main" val="1833951482"/>
                    </a:ext>
                  </a:extLst>
                </a:gridCol>
                <a:gridCol w="2923779">
                  <a:extLst>
                    <a:ext uri="{9D8B030D-6E8A-4147-A177-3AD203B41FA5}">
                      <a16:colId xmlns:a16="http://schemas.microsoft.com/office/drawing/2014/main" val="32896020"/>
                    </a:ext>
                  </a:extLst>
                </a:gridCol>
              </a:tblGrid>
              <a:tr h="393076">
                <a:tc>
                  <a:txBody>
                    <a:bodyPr/>
                    <a:lstStyle/>
                    <a:p>
                      <a:pPr marL="0" marR="0" algn="l" fontAlgn="t">
                        <a:lnSpc>
                          <a:spcPct val="107000"/>
                        </a:lnSpc>
                        <a:spcBef>
                          <a:spcPts val="0"/>
                        </a:spcBef>
                        <a:spcAft>
                          <a:spcPts val="0"/>
                        </a:spcAft>
                      </a:pPr>
                      <a:r>
                        <a:rPr lang="en-US" sz="20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MHSP Trainees</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1"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2900" b="0" i="0" u="none" strike="noStrike" dirty="0">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2039402"/>
                  </a:ext>
                </a:extLst>
              </a:tr>
              <a:tr h="393076">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Carlos</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Not Hired</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Hired</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236606453"/>
                  </a:ext>
                </a:extLst>
              </a:tr>
              <a:tr h="393076">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Yasmin</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Not Hired</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Hired </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920654803"/>
                  </a:ext>
                </a:extLst>
              </a:tr>
              <a:tr h="393076">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Liu</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Hired</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Retained</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230647936"/>
                  </a:ext>
                </a:extLst>
              </a:tr>
              <a:tr h="393076">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David</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Hired </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Not Retained</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503A"/>
                    </a:solidFill>
                  </a:tcPr>
                </a:tc>
                <a:extLst>
                  <a:ext uri="{0D108BD9-81ED-4DB2-BD59-A6C34878D82A}">
                    <a16:rowId xmlns:a16="http://schemas.microsoft.com/office/drawing/2014/main" val="3382568965"/>
                  </a:ext>
                </a:extLst>
              </a:tr>
              <a:tr h="393076">
                <a:tc>
                  <a:txBody>
                    <a:bodyPr/>
                    <a:lstStyle/>
                    <a:p>
                      <a:pPr marL="0" marR="0" algn="l" fontAlgn="t">
                        <a:lnSpc>
                          <a:spcPct val="107000"/>
                        </a:lnSpc>
                        <a:spcBef>
                          <a:spcPts val="0"/>
                        </a:spcBef>
                        <a:spcAft>
                          <a:spcPts val="0"/>
                        </a:spcAft>
                      </a:pPr>
                      <a:r>
                        <a:rPr lang="en-US" sz="20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Lisa</a:t>
                      </a:r>
                      <a:endParaRPr lang="en-US" sz="2900" b="0" i="0" u="none" strike="noStrike" dirty="0">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Hired</a:t>
                      </a:r>
                      <a:endParaRPr lang="en-US" sz="2900" b="0" i="0" u="none" strike="noStrike" dirty="0">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5E0B3"/>
                    </a:solidFill>
                  </a:tcPr>
                </a:tc>
                <a:tc>
                  <a:txBody>
                    <a:bodyPr/>
                    <a:lstStyle/>
                    <a:p>
                      <a:pPr marL="0" marR="0" algn="l" fontAlgn="t">
                        <a:lnSpc>
                          <a:spcPct val="107000"/>
                        </a:lnSpc>
                        <a:spcBef>
                          <a:spcPts val="0"/>
                        </a:spcBef>
                        <a:spcAft>
                          <a:spcPts val="0"/>
                        </a:spcAft>
                      </a:pPr>
                      <a:r>
                        <a:rPr lang="en-US" sz="20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Retained</a:t>
                      </a:r>
                      <a:endParaRPr lang="en-US" sz="2900" b="0" i="0" u="none" strike="noStrike" dirty="0">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4B083"/>
                    </a:solidFill>
                  </a:tcPr>
                </a:tc>
                <a:extLst>
                  <a:ext uri="{0D108BD9-81ED-4DB2-BD59-A6C34878D82A}">
                    <a16:rowId xmlns:a16="http://schemas.microsoft.com/office/drawing/2014/main" val="1200953731"/>
                  </a:ext>
                </a:extLst>
              </a:tr>
              <a:tr h="393076">
                <a:tc>
                  <a:txBody>
                    <a:bodyPr/>
                    <a:lstStyle/>
                    <a:p>
                      <a:pPr marL="0" marR="0" algn="l" fontAlgn="t">
                        <a:lnSpc>
                          <a:spcPct val="107000"/>
                        </a:lnSpc>
                        <a:spcBef>
                          <a:spcPts val="0"/>
                        </a:spcBef>
                        <a:spcAft>
                          <a:spcPts val="0"/>
                        </a:spcAft>
                      </a:pPr>
                      <a:r>
                        <a:rPr lang="en-US" sz="20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3A</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3</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2</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0565178"/>
                  </a:ext>
                </a:extLst>
              </a:tr>
              <a:tr h="393076">
                <a:tc>
                  <a:txBody>
                    <a:bodyPr/>
                    <a:lstStyle/>
                    <a:p>
                      <a:pPr marL="0" marR="0" algn="l" fontAlgn="t">
                        <a:lnSpc>
                          <a:spcPct val="107000"/>
                        </a:lnSpc>
                        <a:spcBef>
                          <a:spcPts val="0"/>
                        </a:spcBef>
                        <a:spcAft>
                          <a:spcPts val="0"/>
                        </a:spcAft>
                      </a:pPr>
                      <a:r>
                        <a:rPr lang="en-US" sz="20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3B</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0</a:t>
                      </a:r>
                      <a:endParaRPr lang="en-US" sz="2900" b="0" i="0" u="none" strike="noStrike">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2</a:t>
                      </a:r>
                      <a:endParaRPr lang="en-US" sz="2900" b="0" i="0" u="none" strike="noStrike" dirty="0">
                        <a:effectLst/>
                        <a:latin typeface="Arial" panose="020B0604020202020204" pitchFamily="34" charset="0"/>
                      </a:endParaRPr>
                    </a:p>
                  </a:txBody>
                  <a:tcPr marL="111482" marR="111482" marT="15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8146557"/>
                  </a:ext>
                </a:extLst>
              </a:tr>
            </a:tbl>
          </a:graphicData>
        </a:graphic>
      </p:graphicFrame>
      <p:pic>
        <p:nvPicPr>
          <p:cNvPr id="6" name="Picture 5" descr="A logo of a company&#10;&#10;Description automatically generated">
            <a:extLst>
              <a:ext uri="{FF2B5EF4-FFF2-40B4-BE49-F238E27FC236}">
                <a16:creationId xmlns:a16="http://schemas.microsoft.com/office/drawing/2014/main" id="{A24E586F-865F-49F7-5ADF-7BFF8DB90F88}"/>
              </a:ext>
            </a:extLst>
          </p:cNvPr>
          <p:cNvPicPr>
            <a:picLocks noChangeAspect="1"/>
          </p:cNvPicPr>
          <p:nvPr/>
        </p:nvPicPr>
        <p:blipFill>
          <a:blip r:embed="rId2"/>
          <a:stretch>
            <a:fillRect/>
          </a:stretch>
        </p:blipFill>
        <p:spPr>
          <a:xfrm>
            <a:off x="8077200" y="5829300"/>
            <a:ext cx="647700" cy="647700"/>
          </a:xfrm>
          <a:prstGeom prst="rect">
            <a:avLst/>
          </a:prstGeom>
        </p:spPr>
      </p:pic>
    </p:spTree>
    <p:extLst>
      <p:ext uri="{BB962C8B-B14F-4D97-AF65-F5344CB8AC3E}">
        <p14:creationId xmlns:p14="http://schemas.microsoft.com/office/powerpoint/2010/main" val="216163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id="{8B445980-26DF-ED59-54E6-A3D8D1E2FD36}"/>
              </a:ext>
            </a:extLst>
          </p:cNvPr>
          <p:cNvGraphicFramePr/>
          <p:nvPr>
            <p:extLst>
              <p:ext uri="{D42A27DB-BD31-4B8C-83A1-F6EECF244321}">
                <p14:modId xmlns:p14="http://schemas.microsoft.com/office/powerpoint/2010/main" val="3456087989"/>
              </p:ext>
            </p:extLst>
          </p:nvPr>
        </p:nvGraphicFramePr>
        <p:xfrm>
          <a:off x="3810000" y="954088"/>
          <a:ext cx="4712494"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8E291FA-5738-C93C-FAFA-A6AE0183DD86}"/>
              </a:ext>
            </a:extLst>
          </p:cNvPr>
          <p:cNvSpPr txBox="1"/>
          <p:nvPr/>
        </p:nvSpPr>
        <p:spPr>
          <a:xfrm>
            <a:off x="457200" y="2895600"/>
            <a:ext cx="2667000" cy="707886"/>
          </a:xfrm>
          <a:prstGeom prst="rect">
            <a:avLst/>
          </a:prstGeom>
          <a:noFill/>
        </p:spPr>
        <p:txBody>
          <a:bodyPr wrap="square" rtlCol="0">
            <a:spAutoFit/>
          </a:bodyPr>
          <a:lstStyle/>
          <a:p>
            <a:pPr algn="ctr"/>
            <a:r>
              <a:rPr lang="en-US" sz="4000" b="1" dirty="0"/>
              <a:t>AGENDA</a:t>
            </a:r>
          </a:p>
        </p:txBody>
      </p:sp>
    </p:spTree>
    <p:extLst>
      <p:ext uri="{BB962C8B-B14F-4D97-AF65-F5344CB8AC3E}">
        <p14:creationId xmlns:p14="http://schemas.microsoft.com/office/powerpoint/2010/main" val="3682531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FA69-AFB0-4879-A973-19EE17935392}"/>
              </a:ext>
            </a:extLst>
          </p:cNvPr>
          <p:cNvSpPr>
            <a:spLocks noGrp="1"/>
          </p:cNvSpPr>
          <p:nvPr>
            <p:ph type="title"/>
          </p:nvPr>
        </p:nvSpPr>
        <p:spPr>
          <a:xfrm>
            <a:off x="619795" y="1143000"/>
            <a:ext cx="2275805" cy="2540623"/>
          </a:xfrm>
        </p:spPr>
        <p:txBody>
          <a:bodyPr anchor="b">
            <a:normAutofit/>
          </a:bodyPr>
          <a:lstStyle/>
          <a:p>
            <a:pPr algn="ctr"/>
            <a:r>
              <a:rPr lang="en-US" sz="3000" b="1">
                <a:solidFill>
                  <a:schemeClr val="tx1"/>
                </a:solidFill>
              </a:rPr>
              <a:t>GPRA 4: Diversity</a:t>
            </a:r>
          </a:p>
        </p:txBody>
      </p:sp>
      <p:sp>
        <p:nvSpPr>
          <p:cNvPr id="3" name="Content Placeholder 2">
            <a:extLst>
              <a:ext uri="{FF2B5EF4-FFF2-40B4-BE49-F238E27FC236}">
                <a16:creationId xmlns:a16="http://schemas.microsoft.com/office/drawing/2014/main" id="{40B3C322-9E59-030E-77D1-86BD99EFDB90}"/>
              </a:ext>
            </a:extLst>
          </p:cNvPr>
          <p:cNvSpPr>
            <a:spLocks noGrp="1"/>
          </p:cNvSpPr>
          <p:nvPr>
            <p:ph idx="1"/>
          </p:nvPr>
        </p:nvSpPr>
        <p:spPr>
          <a:xfrm>
            <a:off x="3048000" y="1344361"/>
            <a:ext cx="5476205" cy="4159535"/>
          </a:xfrm>
        </p:spPr>
        <p:txBody>
          <a:bodyPr anchor="ctr">
            <a:normAutofit/>
          </a:bodyPr>
          <a:lstStyle/>
          <a:p>
            <a:pPr marL="0" indent="0">
              <a:buNone/>
            </a:pPr>
            <a:r>
              <a:rPr lang="en-US" sz="2400" b="1" dirty="0"/>
              <a:t>Competitive Preference Priority 1</a:t>
            </a:r>
          </a:p>
          <a:p>
            <a:pPr marL="0" indent="0">
              <a:buNone/>
            </a:pPr>
            <a:r>
              <a:rPr lang="en-US" sz="2400" dirty="0"/>
              <a:t>To meet this priority, applicants must propose a plan to increase the number of credentialed school-based mental health services providers in LEAs with demonstrated need who are from diverse backgrounds or who are from communities served by the LEAs with demonstrated need.</a:t>
            </a:r>
          </a:p>
        </p:txBody>
      </p:sp>
      <p:pic>
        <p:nvPicPr>
          <p:cNvPr id="4" name="Picture 3" descr="A logo of a company&#10;&#10;Description automatically generated">
            <a:extLst>
              <a:ext uri="{FF2B5EF4-FFF2-40B4-BE49-F238E27FC236}">
                <a16:creationId xmlns:a16="http://schemas.microsoft.com/office/drawing/2014/main" id="{9FEE8671-73FF-BC56-26BC-0699842043DC}"/>
              </a:ext>
            </a:extLst>
          </p:cNvPr>
          <p:cNvPicPr>
            <a:picLocks noChangeAspect="1"/>
          </p:cNvPicPr>
          <p:nvPr/>
        </p:nvPicPr>
        <p:blipFill>
          <a:blip r:embed="rId2"/>
          <a:stretch>
            <a:fillRect/>
          </a:stretch>
        </p:blipFill>
        <p:spPr>
          <a:xfrm>
            <a:off x="7734300" y="5676900"/>
            <a:ext cx="647700" cy="647700"/>
          </a:xfrm>
          <a:prstGeom prst="rect">
            <a:avLst/>
          </a:prstGeom>
        </p:spPr>
      </p:pic>
    </p:spTree>
    <p:extLst>
      <p:ext uri="{BB962C8B-B14F-4D97-AF65-F5344CB8AC3E}">
        <p14:creationId xmlns:p14="http://schemas.microsoft.com/office/powerpoint/2010/main" val="2736081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E023-3A46-8E5F-D02E-3AA8F934026E}"/>
              </a:ext>
            </a:extLst>
          </p:cNvPr>
          <p:cNvSpPr>
            <a:spLocks noGrp="1"/>
          </p:cNvSpPr>
          <p:nvPr>
            <p:ph type="title"/>
          </p:nvPr>
        </p:nvSpPr>
        <p:spPr>
          <a:xfrm>
            <a:off x="628650" y="685800"/>
            <a:ext cx="7886700" cy="994172"/>
          </a:xfrm>
        </p:spPr>
        <p:txBody>
          <a:bodyPr>
            <a:normAutofit/>
          </a:bodyPr>
          <a:lstStyle/>
          <a:p>
            <a:r>
              <a:rPr lang="en-US" dirty="0"/>
              <a:t>GPRA 4: Diversity</a:t>
            </a:r>
          </a:p>
        </p:txBody>
      </p:sp>
      <p:sp>
        <p:nvSpPr>
          <p:cNvPr id="3" name="Content Placeholder 2">
            <a:extLst>
              <a:ext uri="{FF2B5EF4-FFF2-40B4-BE49-F238E27FC236}">
                <a16:creationId xmlns:a16="http://schemas.microsoft.com/office/drawing/2014/main" id="{947BF8BF-88AB-E16D-E7F2-EA87986EF391}"/>
              </a:ext>
            </a:extLst>
          </p:cNvPr>
          <p:cNvSpPr>
            <a:spLocks noGrp="1"/>
          </p:cNvSpPr>
          <p:nvPr>
            <p:ph idx="1"/>
          </p:nvPr>
        </p:nvSpPr>
        <p:spPr>
          <a:xfrm>
            <a:off x="628650" y="2226469"/>
            <a:ext cx="7886700" cy="3263504"/>
          </a:xfrm>
        </p:spPr>
        <p:txBody>
          <a:bodyPr>
            <a:normAutofit/>
          </a:bodyPr>
          <a:lstStyle/>
          <a:p>
            <a:r>
              <a:rPr lang="en-US" dirty="0"/>
              <a:t>For grantees that addressed </a:t>
            </a:r>
            <a:r>
              <a:rPr lang="en-US" b="1" dirty="0"/>
              <a:t>Competitive Preference Priority 1</a:t>
            </a:r>
            <a:r>
              <a:rPr lang="en-US" dirty="0"/>
              <a:t>, the number of such grantees that met their goal of increasing the diversity of school-based mental health services providers.</a:t>
            </a:r>
          </a:p>
          <a:p>
            <a:pPr lvl="1"/>
            <a:r>
              <a:rPr lang="en-US" dirty="0"/>
              <a:t>Enter </a:t>
            </a:r>
            <a:r>
              <a:rPr lang="en-US" b="1" dirty="0"/>
              <a:t>999</a:t>
            </a:r>
            <a:r>
              <a:rPr lang="en-US" dirty="0"/>
              <a:t> for raw target and actual numbers</a:t>
            </a:r>
          </a:p>
          <a:p>
            <a:r>
              <a:rPr lang="en-US" dirty="0"/>
              <a:t>Explanation of Progress</a:t>
            </a:r>
          </a:p>
          <a:p>
            <a:pPr lvl="1"/>
            <a:r>
              <a:rPr lang="en-US" dirty="0"/>
              <a:t>Indicate whether you intended to address this performance measure (</a:t>
            </a:r>
            <a:r>
              <a:rPr lang="en-US" b="1" dirty="0"/>
              <a:t>Yes/No</a:t>
            </a:r>
            <a:r>
              <a:rPr lang="en-US" dirty="0"/>
              <a:t>). </a:t>
            </a:r>
          </a:p>
          <a:p>
            <a:pPr lvl="1"/>
            <a:r>
              <a:rPr lang="en-US" dirty="0"/>
              <a:t>Also, specify whether you met your annual target goal for increasing the diversity of school-based mental health service providers in participating LEAs (</a:t>
            </a:r>
            <a:r>
              <a:rPr lang="en-US" b="1" dirty="0"/>
              <a:t>Yes/No</a:t>
            </a:r>
            <a:r>
              <a:rPr lang="en-US" dirty="0"/>
              <a:t>). </a:t>
            </a:r>
          </a:p>
          <a:p>
            <a:pPr lvl="1"/>
            <a:r>
              <a:rPr lang="en-US" dirty="0"/>
              <a:t>Finally, please share how you defined diversity and provide information related to hired providers. </a:t>
            </a:r>
          </a:p>
        </p:txBody>
      </p:sp>
      <p:pic>
        <p:nvPicPr>
          <p:cNvPr id="4" name="Picture 3" descr="A logo of a company&#10;&#10;Description automatically generated">
            <a:extLst>
              <a:ext uri="{FF2B5EF4-FFF2-40B4-BE49-F238E27FC236}">
                <a16:creationId xmlns:a16="http://schemas.microsoft.com/office/drawing/2014/main" id="{40FB1D99-9A7E-A70C-CA5D-8218D2DE2F73}"/>
              </a:ext>
            </a:extLst>
          </p:cNvPr>
          <p:cNvPicPr>
            <a:picLocks noChangeAspect="1"/>
          </p:cNvPicPr>
          <p:nvPr/>
        </p:nvPicPr>
        <p:blipFill>
          <a:blip r:embed="rId3"/>
          <a:stretch>
            <a:fillRect/>
          </a:stretch>
        </p:blipFill>
        <p:spPr>
          <a:xfrm>
            <a:off x="7886700" y="5753100"/>
            <a:ext cx="647700" cy="647700"/>
          </a:xfrm>
          <a:prstGeom prst="rect">
            <a:avLst/>
          </a:prstGeom>
        </p:spPr>
      </p:pic>
    </p:spTree>
    <p:extLst>
      <p:ext uri="{BB962C8B-B14F-4D97-AF65-F5344CB8AC3E}">
        <p14:creationId xmlns:p14="http://schemas.microsoft.com/office/powerpoint/2010/main" val="108994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83EF-7825-3759-2A67-1217328C43B6}"/>
              </a:ext>
            </a:extLst>
          </p:cNvPr>
          <p:cNvSpPr>
            <a:spLocks noGrp="1"/>
          </p:cNvSpPr>
          <p:nvPr>
            <p:ph type="title"/>
          </p:nvPr>
        </p:nvSpPr>
        <p:spPr>
          <a:xfrm>
            <a:off x="609600" y="680538"/>
            <a:ext cx="7288583" cy="1182335"/>
          </a:xfrm>
        </p:spPr>
        <p:txBody>
          <a:bodyPr anchor="ctr">
            <a:normAutofit/>
          </a:bodyPr>
          <a:lstStyle/>
          <a:p>
            <a:r>
              <a:rPr lang="en-US" sz="3000">
                <a:solidFill>
                  <a:schemeClr val="tx1"/>
                </a:solidFill>
              </a:rPr>
              <a:t>GPRA 4: Example</a:t>
            </a:r>
          </a:p>
        </p:txBody>
      </p:sp>
      <p:graphicFrame>
        <p:nvGraphicFramePr>
          <p:cNvPr id="5" name="Content Placeholder 4">
            <a:extLst>
              <a:ext uri="{FF2B5EF4-FFF2-40B4-BE49-F238E27FC236}">
                <a16:creationId xmlns:a16="http://schemas.microsoft.com/office/drawing/2014/main" id="{CABDE127-B897-FCE9-39FE-A22683AA8882}"/>
              </a:ext>
            </a:extLst>
          </p:cNvPr>
          <p:cNvGraphicFramePr>
            <a:graphicFrameLocks noGrp="1"/>
          </p:cNvGraphicFramePr>
          <p:nvPr>
            <p:ph idx="1"/>
            <p:extLst>
              <p:ext uri="{D42A27DB-BD31-4B8C-83A1-F6EECF244321}">
                <p14:modId xmlns:p14="http://schemas.microsoft.com/office/powerpoint/2010/main" val="1849661656"/>
              </p:ext>
            </p:extLst>
          </p:nvPr>
        </p:nvGraphicFramePr>
        <p:xfrm>
          <a:off x="884001" y="2233247"/>
          <a:ext cx="7497999" cy="2767060"/>
        </p:xfrm>
        <a:graphic>
          <a:graphicData uri="http://schemas.openxmlformats.org/drawingml/2006/table">
            <a:tbl>
              <a:tblPr firstRow="1" firstCol="1" bandRow="1"/>
              <a:tblGrid>
                <a:gridCol w="1678773">
                  <a:extLst>
                    <a:ext uri="{9D8B030D-6E8A-4147-A177-3AD203B41FA5}">
                      <a16:colId xmlns:a16="http://schemas.microsoft.com/office/drawing/2014/main" val="2510590002"/>
                    </a:ext>
                  </a:extLst>
                </a:gridCol>
                <a:gridCol w="2734335">
                  <a:extLst>
                    <a:ext uri="{9D8B030D-6E8A-4147-A177-3AD203B41FA5}">
                      <a16:colId xmlns:a16="http://schemas.microsoft.com/office/drawing/2014/main" val="2558598396"/>
                    </a:ext>
                  </a:extLst>
                </a:gridCol>
                <a:gridCol w="3084891">
                  <a:extLst>
                    <a:ext uri="{9D8B030D-6E8A-4147-A177-3AD203B41FA5}">
                      <a16:colId xmlns:a16="http://schemas.microsoft.com/office/drawing/2014/main" val="1802016741"/>
                    </a:ext>
                  </a:extLst>
                </a:gridCol>
              </a:tblGrid>
              <a:tr h="276706">
                <a:tc>
                  <a:txBody>
                    <a:bodyPr/>
                    <a:lstStyle/>
                    <a:p>
                      <a:pPr marL="0" marR="0">
                        <a:lnSpc>
                          <a:spcPct val="107000"/>
                        </a:lnSpc>
                        <a:spcBef>
                          <a:spcPts val="0"/>
                        </a:spcBef>
                        <a:spcAft>
                          <a:spcPts val="0"/>
                        </a:spcAft>
                      </a:pPr>
                      <a:r>
                        <a:rPr lang="en-US" sz="1500" b="1">
                          <a:solidFill>
                            <a:srgbClr val="000000"/>
                          </a:solidFill>
                          <a:effectLst/>
                          <a:latin typeface="Aptos" panose="020B0004020202020204" pitchFamily="34" charset="0"/>
                          <a:ea typeface="Aptos" panose="020B0004020202020204" pitchFamily="34" charset="0"/>
                          <a:cs typeface="Aptos" panose="020B0004020202020204" pitchFamily="34" charset="0"/>
                        </a:rPr>
                        <a:t>SBMH Providers</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b="1" dirty="0">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b="1" dirty="0">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5661568"/>
                  </a:ext>
                </a:extLst>
              </a:tr>
              <a:tr h="276706">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Kwame</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173794"/>
                  </a:ext>
                </a:extLst>
              </a:tr>
              <a:tr h="276706">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Leila</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dirty="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4625351"/>
                  </a:ext>
                </a:extLst>
              </a:tr>
              <a:tr h="276706">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Santiago</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8979837"/>
                  </a:ext>
                </a:extLst>
              </a:tr>
              <a:tr h="276706">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Hanae</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4409214"/>
                  </a:ext>
                </a:extLst>
              </a:tr>
              <a:tr h="276706">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Mark</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Not Underrepresented Group</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32500092"/>
                  </a:ext>
                </a:extLst>
              </a:tr>
              <a:tr h="276706">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Stephanie</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Not Underrepresented Group</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36730054"/>
                  </a:ext>
                </a:extLst>
              </a:tr>
              <a:tr h="276706">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Nia</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412509644"/>
                  </a:ext>
                </a:extLst>
              </a:tr>
              <a:tr h="276706">
                <a:tc>
                  <a:txBody>
                    <a:bodyPr/>
                    <a:lstStyle/>
                    <a:p>
                      <a:pPr marL="0" marR="0">
                        <a:lnSpc>
                          <a:spcPct val="107000"/>
                        </a:lnSpc>
                        <a:spcBef>
                          <a:spcPts val="0"/>
                        </a:spcBef>
                        <a:spcAft>
                          <a:spcPts val="0"/>
                        </a:spcAft>
                      </a:pPr>
                      <a:r>
                        <a:rPr lang="en-US" sz="1500" dirty="0">
                          <a:solidFill>
                            <a:srgbClr val="000000"/>
                          </a:solidFill>
                          <a:effectLst/>
                          <a:latin typeface="Aptos" panose="020B0004020202020204" pitchFamily="34" charset="0"/>
                          <a:ea typeface="Aptos" panose="020B0004020202020204" pitchFamily="34" charset="0"/>
                          <a:cs typeface="Aptos" panose="020B0004020202020204" pitchFamily="34" charset="0"/>
                        </a:rPr>
                        <a:t>Jerome</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dirty="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516145397"/>
                  </a:ext>
                </a:extLst>
              </a:tr>
              <a:tr h="276706">
                <a:tc>
                  <a:txBody>
                    <a:bodyPr/>
                    <a:lstStyle/>
                    <a:p>
                      <a:pPr marL="0" marR="0">
                        <a:lnSpc>
                          <a:spcPct val="107000"/>
                        </a:lnSpc>
                        <a:spcBef>
                          <a:spcPts val="0"/>
                        </a:spcBef>
                        <a:spcAft>
                          <a:spcPts val="0"/>
                        </a:spcAft>
                      </a:pPr>
                      <a:r>
                        <a:rPr lang="en-US" sz="1500" b="1">
                          <a:solidFill>
                            <a:srgbClr val="000000"/>
                          </a:solidFill>
                          <a:effectLst/>
                          <a:latin typeface="Aptos" panose="020B0004020202020204" pitchFamily="34" charset="0"/>
                          <a:ea typeface="Aptos" panose="020B0004020202020204" pitchFamily="34" charset="0"/>
                          <a:cs typeface="Aptos" panose="020B0004020202020204" pitchFamily="34" charset="0"/>
                        </a:rPr>
                        <a:t>GPRA 6</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rgbClr val="000000"/>
                          </a:solidFill>
                          <a:effectLst/>
                          <a:latin typeface="Aptos" panose="020B0004020202020204" pitchFamily="34" charset="0"/>
                          <a:ea typeface="Aptos" panose="020B0004020202020204" pitchFamily="34" charset="0"/>
                          <a:cs typeface="Aptos" panose="020B0004020202020204" pitchFamily="34" charset="0"/>
                        </a:rPr>
                        <a:t>999</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dirty="0">
                          <a:solidFill>
                            <a:srgbClr val="000000"/>
                          </a:solidFill>
                          <a:effectLst/>
                          <a:latin typeface="Aptos" panose="020B0004020202020204" pitchFamily="34" charset="0"/>
                          <a:ea typeface="Aptos" panose="020B0004020202020204" pitchFamily="34" charset="0"/>
                          <a:cs typeface="Aptos" panose="020B0004020202020204" pitchFamily="34" charset="0"/>
                        </a:rPr>
                        <a:t>999</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84134" marR="84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5905894"/>
                  </a:ext>
                </a:extLst>
              </a:tr>
            </a:tbl>
          </a:graphicData>
        </a:graphic>
      </p:graphicFrame>
      <p:pic>
        <p:nvPicPr>
          <p:cNvPr id="6" name="Picture 5" descr="A logo of a company&#10;&#10;Description automatically generated">
            <a:extLst>
              <a:ext uri="{FF2B5EF4-FFF2-40B4-BE49-F238E27FC236}">
                <a16:creationId xmlns:a16="http://schemas.microsoft.com/office/drawing/2014/main" id="{7A88D0F2-8959-AA0F-2350-58BB77E926D0}"/>
              </a:ext>
            </a:extLst>
          </p:cNvPr>
          <p:cNvPicPr>
            <a:picLocks noChangeAspect="1"/>
          </p:cNvPicPr>
          <p:nvPr/>
        </p:nvPicPr>
        <p:blipFill>
          <a:blip r:embed="rId2"/>
          <a:stretch>
            <a:fillRect/>
          </a:stretch>
        </p:blipFill>
        <p:spPr>
          <a:xfrm>
            <a:off x="7898183" y="5715000"/>
            <a:ext cx="647700" cy="647700"/>
          </a:xfrm>
          <a:prstGeom prst="rect">
            <a:avLst/>
          </a:prstGeom>
        </p:spPr>
      </p:pic>
    </p:spTree>
    <p:extLst>
      <p:ext uri="{BB962C8B-B14F-4D97-AF65-F5344CB8AC3E}">
        <p14:creationId xmlns:p14="http://schemas.microsoft.com/office/powerpoint/2010/main" val="4071071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561E-F500-2A7E-E030-6EDDDC92F98E}"/>
              </a:ext>
            </a:extLst>
          </p:cNvPr>
          <p:cNvSpPr>
            <a:spLocks noGrp="1"/>
          </p:cNvSpPr>
          <p:nvPr>
            <p:ph type="title"/>
          </p:nvPr>
        </p:nvSpPr>
        <p:spPr>
          <a:xfrm>
            <a:off x="-1143000" y="76200"/>
            <a:ext cx="7081421" cy="2303930"/>
          </a:xfrm>
        </p:spPr>
        <p:txBody>
          <a:bodyPr vert="horz" lIns="68580" tIns="34290" rIns="68580" bIns="34290" rtlCol="0" anchor="t">
            <a:normAutofit/>
          </a:bodyPr>
          <a:lstStyle/>
          <a:p>
            <a:pPr algn="ctr"/>
            <a:br>
              <a:rPr lang="en-US" sz="3000" b="1" dirty="0">
                <a:solidFill>
                  <a:schemeClr val="tx1"/>
                </a:solidFill>
              </a:rPr>
            </a:br>
            <a:br>
              <a:rPr lang="en-US" sz="3000" b="1" dirty="0">
                <a:solidFill>
                  <a:schemeClr val="tx1"/>
                </a:solidFill>
              </a:rPr>
            </a:br>
            <a:r>
              <a:rPr lang="en-US" sz="3000" b="1" dirty="0">
                <a:solidFill>
                  <a:schemeClr val="tx1"/>
                </a:solidFill>
              </a:rPr>
              <a:t>GPRA Guidance Tool</a:t>
            </a:r>
          </a:p>
        </p:txBody>
      </p:sp>
      <p:pic>
        <p:nvPicPr>
          <p:cNvPr id="4" name="Content Placeholder 3">
            <a:extLst>
              <a:ext uri="{FF2B5EF4-FFF2-40B4-BE49-F238E27FC236}">
                <a16:creationId xmlns:a16="http://schemas.microsoft.com/office/drawing/2014/main" id="{701A6AA5-52A2-C618-1424-1F3BD726FC53}"/>
              </a:ext>
            </a:extLst>
          </p:cNvPr>
          <p:cNvPicPr>
            <a:picLocks noGrp="1" noChangeAspect="1"/>
          </p:cNvPicPr>
          <p:nvPr>
            <p:ph idx="1"/>
          </p:nvPr>
        </p:nvPicPr>
        <p:blipFill>
          <a:blip r:embed="rId2"/>
          <a:stretch>
            <a:fillRect/>
          </a:stretch>
        </p:blipFill>
        <p:spPr>
          <a:xfrm>
            <a:off x="685800" y="1228165"/>
            <a:ext cx="7984436" cy="4591050"/>
          </a:xfrm>
          <a:prstGeom prst="rect">
            <a:avLst/>
          </a:prstGeom>
        </p:spPr>
      </p:pic>
      <p:pic>
        <p:nvPicPr>
          <p:cNvPr id="5" name="Picture 4" descr="A logo of a company&#10;&#10;Description automatically generated">
            <a:extLst>
              <a:ext uri="{FF2B5EF4-FFF2-40B4-BE49-F238E27FC236}">
                <a16:creationId xmlns:a16="http://schemas.microsoft.com/office/drawing/2014/main" id="{DDED4D11-CF8A-3629-02DA-6DC47B68CE5E}"/>
              </a:ext>
            </a:extLst>
          </p:cNvPr>
          <p:cNvPicPr>
            <a:picLocks noChangeAspect="1"/>
          </p:cNvPicPr>
          <p:nvPr/>
        </p:nvPicPr>
        <p:blipFill>
          <a:blip r:embed="rId3"/>
          <a:stretch>
            <a:fillRect/>
          </a:stretch>
        </p:blipFill>
        <p:spPr>
          <a:xfrm>
            <a:off x="8153400" y="5981700"/>
            <a:ext cx="647700" cy="647700"/>
          </a:xfrm>
          <a:prstGeom prst="rect">
            <a:avLst/>
          </a:prstGeom>
        </p:spPr>
      </p:pic>
    </p:spTree>
    <p:extLst>
      <p:ext uri="{BB962C8B-B14F-4D97-AF65-F5344CB8AC3E}">
        <p14:creationId xmlns:p14="http://schemas.microsoft.com/office/powerpoint/2010/main" val="2164350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57A7-E4B9-7F45-7506-4E8F96494BEA}"/>
              </a:ext>
            </a:extLst>
          </p:cNvPr>
          <p:cNvSpPr>
            <a:spLocks noGrp="1"/>
          </p:cNvSpPr>
          <p:nvPr>
            <p:ph type="title"/>
          </p:nvPr>
        </p:nvSpPr>
        <p:spPr>
          <a:xfrm>
            <a:off x="838200" y="890053"/>
            <a:ext cx="8408194" cy="558627"/>
          </a:xfrm>
        </p:spPr>
        <p:txBody>
          <a:bodyPr vert="horz" lIns="68580" tIns="34290" rIns="68580" bIns="34290" rtlCol="0" anchor="ctr">
            <a:normAutofit/>
          </a:bodyPr>
          <a:lstStyle/>
          <a:p>
            <a:r>
              <a:rPr lang="en-US" sz="3200" b="1">
                <a:solidFill>
                  <a:schemeClr val="tx1"/>
                </a:solidFill>
              </a:rPr>
              <a:t>GPRA Guidance Tool</a:t>
            </a:r>
          </a:p>
        </p:txBody>
      </p:sp>
      <p:pic>
        <p:nvPicPr>
          <p:cNvPr id="4" name="Content Placeholder 3">
            <a:extLst>
              <a:ext uri="{FF2B5EF4-FFF2-40B4-BE49-F238E27FC236}">
                <a16:creationId xmlns:a16="http://schemas.microsoft.com/office/drawing/2014/main" id="{600B9E41-BE6C-3BE4-2C4A-D6BA7F1561BC}"/>
              </a:ext>
            </a:extLst>
          </p:cNvPr>
          <p:cNvPicPr>
            <a:picLocks noGrp="1" noChangeAspect="1"/>
          </p:cNvPicPr>
          <p:nvPr>
            <p:ph idx="1"/>
          </p:nvPr>
        </p:nvPicPr>
        <p:blipFill>
          <a:blip r:embed="rId2"/>
          <a:srcRect/>
          <a:stretch/>
        </p:blipFill>
        <p:spPr>
          <a:xfrm>
            <a:off x="914400" y="1981200"/>
            <a:ext cx="7620002" cy="3295649"/>
          </a:xfrm>
          <a:prstGeom prst="rect">
            <a:avLst/>
          </a:prstGeom>
        </p:spPr>
      </p:pic>
      <p:pic>
        <p:nvPicPr>
          <p:cNvPr id="5" name="Picture 4" descr="A logo of a company&#10;&#10;Description automatically generated">
            <a:extLst>
              <a:ext uri="{FF2B5EF4-FFF2-40B4-BE49-F238E27FC236}">
                <a16:creationId xmlns:a16="http://schemas.microsoft.com/office/drawing/2014/main" id="{879167CB-F394-2446-FF13-18D79FA960FE}"/>
              </a:ext>
            </a:extLst>
          </p:cNvPr>
          <p:cNvPicPr>
            <a:picLocks noChangeAspect="1"/>
          </p:cNvPicPr>
          <p:nvPr/>
        </p:nvPicPr>
        <p:blipFill>
          <a:blip r:embed="rId3"/>
          <a:stretch>
            <a:fillRect/>
          </a:stretch>
        </p:blipFill>
        <p:spPr>
          <a:xfrm>
            <a:off x="8058151" y="5867400"/>
            <a:ext cx="647700" cy="647700"/>
          </a:xfrm>
          <a:prstGeom prst="rect">
            <a:avLst/>
          </a:prstGeom>
        </p:spPr>
      </p:pic>
    </p:spTree>
    <p:extLst>
      <p:ext uri="{BB962C8B-B14F-4D97-AF65-F5344CB8AC3E}">
        <p14:creationId xmlns:p14="http://schemas.microsoft.com/office/powerpoint/2010/main" val="2044424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D75B46-CFA6-4852-A73F-F9FD46F9D7BF}"/>
              </a:ext>
            </a:extLst>
          </p:cNvPr>
          <p:cNvSpPr>
            <a:spLocks noGrp="1"/>
          </p:cNvSpPr>
          <p:nvPr>
            <p:ph type="title"/>
          </p:nvPr>
        </p:nvSpPr>
        <p:spPr>
          <a:xfrm>
            <a:off x="768096" y="252984"/>
            <a:ext cx="6013704" cy="1499616"/>
          </a:xfrm>
        </p:spPr>
        <p:txBody>
          <a:bodyPr>
            <a:normAutofit/>
          </a:bodyPr>
          <a:lstStyle/>
          <a:p>
            <a:pPr eaLnBrk="1" fontAlgn="auto" hangingPunct="1">
              <a:spcAft>
                <a:spcPts val="0"/>
              </a:spcAft>
              <a:defRPr/>
            </a:pPr>
            <a:r>
              <a:rPr lang="en-US" sz="2800" b="1" dirty="0">
                <a:latin typeface="+mn-lt"/>
              </a:rPr>
              <a:t>PERFORMANCE MEASURES</a:t>
            </a:r>
          </a:p>
        </p:txBody>
      </p:sp>
      <p:sp>
        <p:nvSpPr>
          <p:cNvPr id="32770" name="Content Placeholder 2">
            <a:extLst>
              <a:ext uri="{FF2B5EF4-FFF2-40B4-BE49-F238E27FC236}">
                <a16:creationId xmlns:a16="http://schemas.microsoft.com/office/drawing/2014/main" id="{41320C0F-51C0-43C9-B798-3D8602DDCE4E}"/>
              </a:ext>
            </a:extLst>
          </p:cNvPr>
          <p:cNvSpPr>
            <a:spLocks noGrp="1" noChangeArrowheads="1"/>
          </p:cNvSpPr>
          <p:nvPr>
            <p:ph idx="1"/>
          </p:nvPr>
        </p:nvSpPr>
        <p:spPr>
          <a:xfrm>
            <a:off x="742203" y="1752600"/>
            <a:ext cx="6242304" cy="4023360"/>
          </a:xfrm>
        </p:spPr>
        <p:txBody>
          <a:bodyPr>
            <a:noAutofit/>
          </a:bodyPr>
          <a:lstStyle/>
          <a:p>
            <a:pPr marL="0" indent="0" eaLnBrk="1" hangingPunct="1">
              <a:buFont typeface="Arial" panose="020B0604020202020204" pitchFamily="34" charset="0"/>
              <a:buNone/>
            </a:pPr>
            <a:r>
              <a:rPr lang="en-US" altLang="en-US" sz="1600" dirty="0"/>
              <a:t>Under the Government Performance and Results Act (GPRA), performance measures have been established to evaluate the overall effectiveness of the MHSP Grant Program.</a:t>
            </a:r>
          </a:p>
          <a:p>
            <a:pPr marL="0" indent="0" eaLnBrk="1" hangingPunct="1">
              <a:spcBef>
                <a:spcPts val="600"/>
              </a:spcBef>
              <a:buFont typeface="Arial" panose="020B0604020202020204" pitchFamily="34" charset="0"/>
              <a:buNone/>
            </a:pPr>
            <a:r>
              <a:rPr lang="en-US" altLang="en-US" sz="1600" b="1" dirty="0"/>
              <a:t>The GPRA measures for this program are:</a:t>
            </a:r>
          </a:p>
          <a:p>
            <a:pPr marL="228600" indent="-228600">
              <a:spcBef>
                <a:spcPts val="600"/>
              </a:spcBef>
              <a:buFont typeface="+mj-lt"/>
              <a:buAutoNum type="arabicParenR"/>
            </a:pPr>
            <a:r>
              <a:rPr lang="en-US" sz="1600" b="0" i="0" u="none" strike="noStrike" baseline="0" dirty="0"/>
              <a:t>The unduplicated, cumulative number of school-based mental health services providers trained by the grantee under the project to provide school-based mental health services in high-need LEAs.</a:t>
            </a:r>
          </a:p>
          <a:p>
            <a:pPr marL="228600" indent="-228600">
              <a:spcBef>
                <a:spcPts val="0"/>
              </a:spcBef>
              <a:buFont typeface="+mj-lt"/>
              <a:buAutoNum type="arabicParenR"/>
            </a:pPr>
            <a:endParaRPr lang="en-US" sz="1600" b="0" i="0" u="none" strike="noStrike" baseline="0" dirty="0"/>
          </a:p>
          <a:p>
            <a:pPr marL="228600" indent="-228600">
              <a:spcBef>
                <a:spcPts val="0"/>
              </a:spcBef>
              <a:buFont typeface="+mj-lt"/>
              <a:buAutoNum type="arabicParenR"/>
            </a:pPr>
            <a:r>
              <a:rPr lang="en-US" sz="1600" b="0" i="0" u="none" strike="noStrike" baseline="0" dirty="0"/>
              <a:t>The unduplicated, cumulative number of school-based mental health services providers placed in a practicum or internship by the grantee in high-need LEAs to provide school-based mental health services.</a:t>
            </a:r>
          </a:p>
          <a:p>
            <a:pPr marL="228600" indent="-228600">
              <a:spcBef>
                <a:spcPts val="0"/>
              </a:spcBef>
              <a:buFont typeface="+mj-lt"/>
              <a:buAutoNum type="arabicParenR"/>
            </a:pPr>
            <a:endParaRPr lang="en-US" sz="1600" b="0" i="0" u="none" strike="noStrike" baseline="0" dirty="0"/>
          </a:p>
          <a:p>
            <a:pPr marL="228600" indent="-228600">
              <a:spcBef>
                <a:spcPts val="0"/>
              </a:spcBef>
              <a:buFont typeface="+mj-lt"/>
              <a:buAutoNum type="arabicParenR"/>
            </a:pPr>
            <a:r>
              <a:rPr lang="en-US" sz="1600" b="0" i="0" u="none" strike="noStrike" baseline="0" dirty="0"/>
              <a:t>The unduplicated, cumulative number of school-based mental health services providers hired by high-need LEAs to provide school-based mental health services.</a:t>
            </a:r>
          </a:p>
          <a:p>
            <a:pPr marL="228600" indent="-228600">
              <a:spcBef>
                <a:spcPts val="0"/>
              </a:spcBef>
              <a:buFont typeface="+mj-lt"/>
              <a:buAutoNum type="arabicParenR"/>
            </a:pPr>
            <a:endParaRPr lang="en-US" sz="1600" b="0" i="0" u="none" strike="noStrike" baseline="0" dirty="0"/>
          </a:p>
          <a:p>
            <a:pPr marL="228600" indent="-228600">
              <a:spcBef>
                <a:spcPts val="0"/>
              </a:spcBef>
              <a:buFont typeface="+mj-lt"/>
              <a:buAutoNum type="arabicParenR"/>
            </a:pPr>
            <a:r>
              <a:rPr lang="en-US" sz="1600" b="0" i="0" u="none" strike="noStrike" baseline="0" dirty="0"/>
              <a:t>For grantees that address Competitive Preference Priority 1, the percent of such grantees that meet their annual diversity goal under the grant.</a:t>
            </a:r>
            <a:endParaRPr lang="en-US" altLang="en-US" sz="1600" dirty="0"/>
          </a:p>
        </p:txBody>
      </p:sp>
      <p:sp>
        <p:nvSpPr>
          <p:cNvPr id="32772" name="Rectangle 3277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5601"/>
            <a:ext cx="171519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3" name="Rectangle 32772">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4394539"/>
            <a:ext cx="171519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FC4CF7-AF0D-40A2-8918-C5DC7E942A74}"/>
              </a:ext>
            </a:extLst>
          </p:cNvPr>
          <p:cNvSpPr>
            <a:spLocks noGrp="1"/>
          </p:cNvSpPr>
          <p:nvPr>
            <p:ph idx="1"/>
          </p:nvPr>
        </p:nvSpPr>
        <p:spPr>
          <a:xfrm>
            <a:off x="3810000" y="1066800"/>
            <a:ext cx="4876800" cy="5249334"/>
          </a:xfrm>
        </p:spPr>
        <p:txBody>
          <a:bodyPr rtlCol="0" anchor="ctr">
            <a:normAutofit/>
          </a:bodyPr>
          <a:lstStyle/>
          <a:p>
            <a:pPr marL="0" indent="0" fontAlgn="auto">
              <a:spcBef>
                <a:spcPts val="600"/>
              </a:spcBef>
              <a:spcAft>
                <a:spcPts val="0"/>
              </a:spcAft>
              <a:buNone/>
              <a:defRPr/>
            </a:pPr>
            <a:r>
              <a:rPr lang="en-US" dirty="0"/>
              <a:t>You will use this section to discuss all spending  for the reporting period.  The reporting period for this IPR is:</a:t>
            </a:r>
          </a:p>
          <a:p>
            <a:pPr marL="0" indent="0" fontAlgn="auto">
              <a:spcBef>
                <a:spcPts val="600"/>
              </a:spcBef>
              <a:spcAft>
                <a:spcPts val="0"/>
              </a:spcAft>
              <a:buNone/>
              <a:defRPr/>
            </a:pPr>
            <a:endParaRPr lang="en-US" dirty="0"/>
          </a:p>
          <a:p>
            <a:pPr marL="0" indent="0" fontAlgn="auto">
              <a:spcBef>
                <a:spcPts val="600"/>
              </a:spcBef>
              <a:spcAft>
                <a:spcPts val="0"/>
              </a:spcAft>
              <a:buNone/>
              <a:defRPr/>
            </a:pPr>
            <a:r>
              <a:rPr lang="en-US" sz="2400" b="1" i="1" dirty="0">
                <a:solidFill>
                  <a:srgbClr val="FF0000"/>
                </a:solidFill>
              </a:rPr>
              <a:t>January 1, 2024 – September 1, 2024</a:t>
            </a:r>
          </a:p>
          <a:p>
            <a:pPr marL="342900" lvl="1" indent="0">
              <a:buClrTx/>
              <a:buSzPct val="100000"/>
              <a:buNone/>
              <a:defRPr/>
            </a:pPr>
            <a:endParaRPr lang="en-US" sz="2000" dirty="0"/>
          </a:p>
          <a:p>
            <a:pPr marL="0" indent="0" fontAlgn="auto">
              <a:spcAft>
                <a:spcPts val="0"/>
              </a:spcAft>
              <a:buNone/>
              <a:defRPr/>
            </a:pPr>
            <a:r>
              <a:rPr lang="en-US" dirty="0"/>
              <a:t>We will also provide you with a </a:t>
            </a:r>
            <a:r>
              <a:rPr lang="en-US" u="sng" dirty="0"/>
              <a:t>Budget Expenditure Spreadsheet </a:t>
            </a:r>
            <a:r>
              <a:rPr lang="en-US" dirty="0"/>
              <a:t>. We encourage you to use this sheet, as it can provide some detailed information pertinent to our review of your report.</a:t>
            </a:r>
          </a:p>
          <a:p>
            <a:pPr marL="274320" indent="-274320" fontAlgn="auto">
              <a:spcAft>
                <a:spcPts val="0"/>
              </a:spcAft>
              <a:defRPr/>
            </a:pPr>
            <a:endParaRPr lang="en-US" dirty="0"/>
          </a:p>
          <a:p>
            <a:pPr marL="0" indent="0" fontAlgn="auto">
              <a:spcAft>
                <a:spcPts val="0"/>
              </a:spcAft>
              <a:buNone/>
              <a:defRPr/>
            </a:pPr>
            <a:r>
              <a:rPr lang="en-US" b="1" u="sng" dirty="0"/>
              <a:t>NOTE:</a:t>
            </a:r>
            <a:r>
              <a:rPr lang="en-US" dirty="0"/>
              <a:t>  The spreadsheet </a:t>
            </a:r>
            <a:r>
              <a:rPr lang="en-US" u="sng" dirty="0"/>
              <a:t>does not replace </a:t>
            </a:r>
            <a:r>
              <a:rPr lang="en-US" dirty="0"/>
              <a:t>the narrative you are to provide in Section B.</a:t>
            </a:r>
          </a:p>
          <a:p>
            <a:pPr marL="0" indent="0" fontAlgn="auto">
              <a:spcAft>
                <a:spcPts val="0"/>
              </a:spcAft>
              <a:buNone/>
              <a:defRPr/>
            </a:pPr>
            <a:endParaRPr lang="en-US" dirty="0"/>
          </a:p>
          <a:p>
            <a:pPr marL="274320" indent="-274320" fontAlgn="auto">
              <a:spcAft>
                <a:spcPts val="0"/>
              </a:spcAft>
              <a:defRPr/>
            </a:pPr>
            <a:endParaRPr lang="en-US" dirty="0"/>
          </a:p>
          <a:p>
            <a:pPr marL="68580" indent="0" fontAlgn="auto">
              <a:spcAft>
                <a:spcPts val="0"/>
              </a:spcAft>
              <a:buFont typeface="Wingdings 2" pitchFamily="18" charset="2"/>
              <a:buNone/>
              <a:defRPr/>
            </a:pPr>
            <a:endParaRPr lang="en-US" dirty="0"/>
          </a:p>
        </p:txBody>
      </p:sp>
      <p:sp>
        <p:nvSpPr>
          <p:cNvPr id="9" name="Title 1">
            <a:extLst>
              <a:ext uri="{FF2B5EF4-FFF2-40B4-BE49-F238E27FC236}">
                <a16:creationId xmlns:a16="http://schemas.microsoft.com/office/drawing/2014/main" id="{55D91204-9FFC-27BE-E1DE-0ECBD4A32BE8}"/>
              </a:ext>
            </a:extLst>
          </p:cNvPr>
          <p:cNvSpPr txBox="1">
            <a:spLocks/>
          </p:cNvSpPr>
          <p:nvPr/>
        </p:nvSpPr>
        <p:spPr>
          <a:xfrm>
            <a:off x="533400" y="609600"/>
            <a:ext cx="2543925" cy="52493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r">
              <a:defRPr/>
            </a:pPr>
            <a:r>
              <a:rPr lang="en-US" sz="3200" b="1" dirty="0">
                <a:solidFill>
                  <a:schemeClr val="tx1"/>
                </a:solidFill>
                <a:latin typeface="+mn-lt"/>
              </a:rPr>
              <a:t>ED 524B – Section B</a:t>
            </a:r>
            <a:br>
              <a:rPr lang="en-US" sz="3200" b="1" dirty="0">
                <a:solidFill>
                  <a:schemeClr val="tx1"/>
                </a:solidFill>
                <a:latin typeface="+mn-lt"/>
              </a:rPr>
            </a:br>
            <a:r>
              <a:rPr lang="en-US" sz="3200" b="1" dirty="0">
                <a:solidFill>
                  <a:schemeClr val="tx1"/>
                </a:solidFill>
                <a:latin typeface="+mn-lt"/>
              </a:rPr>
              <a:t> </a:t>
            </a:r>
            <a:r>
              <a:rPr lang="en-US" sz="2000" b="1" dirty="0">
                <a:solidFill>
                  <a:schemeClr val="tx1"/>
                </a:solidFill>
                <a:latin typeface="+mn-lt"/>
              </a:rPr>
              <a:t>(Budget)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F96355-B35D-4E01-BF4E-2514C05464D5}"/>
              </a:ext>
            </a:extLst>
          </p:cNvPr>
          <p:cNvSpPr>
            <a:spLocks noGrp="1"/>
          </p:cNvSpPr>
          <p:nvPr>
            <p:ph idx="1"/>
          </p:nvPr>
        </p:nvSpPr>
        <p:spPr>
          <a:xfrm>
            <a:off x="3713286" y="804333"/>
            <a:ext cx="4729502" cy="5249334"/>
          </a:xfrm>
        </p:spPr>
        <p:txBody>
          <a:bodyPr rtlCol="0" anchor="ctr">
            <a:normAutofit/>
          </a:bodyPr>
          <a:lstStyle/>
          <a:p>
            <a:pPr marL="274320" indent="-274320" fontAlgn="auto">
              <a:spcAft>
                <a:spcPts val="0"/>
              </a:spcAft>
              <a:defRPr/>
            </a:pPr>
            <a:r>
              <a:rPr lang="en-US" dirty="0"/>
              <a:t>If you expect to have </a:t>
            </a:r>
            <a:r>
              <a:rPr lang="en-US" u="sng" dirty="0"/>
              <a:t>any unexpended funds</a:t>
            </a:r>
            <a:r>
              <a:rPr lang="en-US" dirty="0"/>
              <a:t> by the end of the current budget period (December 31, 2024), you will use this section to discuss how much funding you anticipate remaining and why you believe those funds will not be expended by the end of the budget period. </a:t>
            </a:r>
          </a:p>
          <a:p>
            <a:pPr marL="0" indent="0" fontAlgn="auto">
              <a:spcAft>
                <a:spcPts val="0"/>
              </a:spcAft>
              <a:buFont typeface="Arial" charset="0"/>
              <a:buNone/>
              <a:defRPr/>
            </a:pPr>
            <a:endParaRPr lang="en-US" dirty="0"/>
          </a:p>
          <a:p>
            <a:pPr marL="274320" indent="-274320" fontAlgn="auto">
              <a:spcAft>
                <a:spcPts val="0"/>
              </a:spcAft>
              <a:defRPr/>
            </a:pPr>
            <a:r>
              <a:rPr lang="en-US" dirty="0"/>
              <a:t>If you wish to use any of the remaining unexpended funds you have identified in your next budget period, you must indicate the amount of the funding that you want to “</a:t>
            </a:r>
            <a:r>
              <a:rPr lang="en-US" b="1" dirty="0"/>
              <a:t>carryover</a:t>
            </a:r>
            <a:r>
              <a:rPr lang="en-US" dirty="0"/>
              <a:t>” </a:t>
            </a:r>
            <a:r>
              <a:rPr lang="en-US" u="sng" dirty="0"/>
              <a:t>as well as</a:t>
            </a:r>
            <a:r>
              <a:rPr lang="en-US" dirty="0"/>
              <a:t> how you plan to use these “</a:t>
            </a:r>
            <a:r>
              <a:rPr lang="en-US" b="1" dirty="0"/>
              <a:t>carryover</a:t>
            </a:r>
            <a:r>
              <a:rPr lang="en-US" dirty="0"/>
              <a:t>” funds in the next budget period to complete activities in your approved application.</a:t>
            </a:r>
          </a:p>
          <a:p>
            <a:pPr marL="68580" indent="0" fontAlgn="auto">
              <a:spcAft>
                <a:spcPts val="0"/>
              </a:spcAft>
              <a:buFont typeface="Wingdings 2" pitchFamily="18" charset="2"/>
              <a:buNone/>
              <a:defRPr/>
            </a:pPr>
            <a:endParaRPr lang="en-US" dirty="0"/>
          </a:p>
        </p:txBody>
      </p:sp>
      <p:sp>
        <p:nvSpPr>
          <p:cNvPr id="9" name="Title 1">
            <a:extLst>
              <a:ext uri="{FF2B5EF4-FFF2-40B4-BE49-F238E27FC236}">
                <a16:creationId xmlns:a16="http://schemas.microsoft.com/office/drawing/2014/main" id="{634D246D-070D-C1B5-D8A1-69B94E4FCF79}"/>
              </a:ext>
            </a:extLst>
          </p:cNvPr>
          <p:cNvSpPr txBox="1">
            <a:spLocks/>
          </p:cNvSpPr>
          <p:nvPr/>
        </p:nvSpPr>
        <p:spPr>
          <a:xfrm>
            <a:off x="473398" y="533400"/>
            <a:ext cx="2543925" cy="52493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r">
              <a:defRPr/>
            </a:pPr>
            <a:r>
              <a:rPr lang="en-US" sz="3200" b="1" dirty="0">
                <a:solidFill>
                  <a:schemeClr val="tx1"/>
                </a:solidFill>
                <a:latin typeface="+mn-lt"/>
              </a:rPr>
              <a:t>ED 524B – Section B</a:t>
            </a:r>
            <a:br>
              <a:rPr lang="en-US" sz="3200" b="1" dirty="0">
                <a:solidFill>
                  <a:schemeClr val="tx1"/>
                </a:solidFill>
                <a:latin typeface="+mn-lt"/>
              </a:rPr>
            </a:br>
            <a:r>
              <a:rPr lang="en-US" sz="3200" b="1" dirty="0">
                <a:solidFill>
                  <a:schemeClr val="tx1"/>
                </a:solidFill>
                <a:latin typeface="+mn-lt"/>
              </a:rPr>
              <a:t> </a:t>
            </a:r>
            <a:r>
              <a:rPr lang="en-US" sz="2000" b="1" dirty="0">
                <a:solidFill>
                  <a:schemeClr val="tx1"/>
                </a:solidFill>
                <a:latin typeface="+mn-lt"/>
              </a:rPr>
              <a:t>(Budget)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2D9EB-D760-4AD1-8D82-86BCD7E80085}"/>
              </a:ext>
            </a:extLst>
          </p:cNvPr>
          <p:cNvSpPr>
            <a:spLocks noGrp="1"/>
          </p:cNvSpPr>
          <p:nvPr>
            <p:ph type="title"/>
          </p:nvPr>
        </p:nvSpPr>
        <p:spPr>
          <a:xfrm>
            <a:off x="723591" y="804333"/>
            <a:ext cx="2543925" cy="5249334"/>
          </a:xfrm>
        </p:spPr>
        <p:txBody>
          <a:bodyPr rtlCol="0">
            <a:normAutofit/>
          </a:bodyPr>
          <a:lstStyle/>
          <a:p>
            <a:pPr algn="r" fontAlgn="auto">
              <a:spcAft>
                <a:spcPts val="0"/>
              </a:spcAft>
              <a:defRPr/>
            </a:pPr>
            <a:r>
              <a:rPr lang="en-US" sz="3200" b="1" dirty="0">
                <a:solidFill>
                  <a:schemeClr val="tx1"/>
                </a:solidFill>
                <a:latin typeface="+mn-lt"/>
              </a:rPr>
              <a:t>ED 524B – Section C</a:t>
            </a:r>
          </a:p>
        </p:txBody>
      </p:sp>
      <p:sp>
        <p:nvSpPr>
          <p:cNvPr id="3" name="Content Placeholder 2">
            <a:extLst>
              <a:ext uri="{FF2B5EF4-FFF2-40B4-BE49-F238E27FC236}">
                <a16:creationId xmlns:a16="http://schemas.microsoft.com/office/drawing/2014/main" id="{DD23E465-4ACF-4A82-8777-A946609CF2BC}"/>
              </a:ext>
            </a:extLst>
          </p:cNvPr>
          <p:cNvSpPr>
            <a:spLocks noGrp="1"/>
          </p:cNvSpPr>
          <p:nvPr>
            <p:ph idx="1"/>
          </p:nvPr>
        </p:nvSpPr>
        <p:spPr>
          <a:xfrm>
            <a:off x="3713286" y="804333"/>
            <a:ext cx="4729502" cy="5249334"/>
          </a:xfrm>
        </p:spPr>
        <p:txBody>
          <a:bodyPr rtlCol="0" anchor="ctr">
            <a:normAutofit/>
          </a:bodyPr>
          <a:lstStyle/>
          <a:p>
            <a:pPr marL="68580" indent="0" fontAlgn="auto">
              <a:spcAft>
                <a:spcPts val="0"/>
              </a:spcAft>
              <a:buFont typeface="Wingdings 2" pitchFamily="18" charset="2"/>
              <a:buNone/>
              <a:defRPr/>
            </a:pPr>
            <a:r>
              <a:rPr lang="en-US" b="1" u="sng" dirty="0"/>
              <a:t>FOR THIS REPORT, USE SECTION C TO ADDRESS THE FOLLOWING:</a:t>
            </a:r>
          </a:p>
          <a:p>
            <a:pPr marL="68580" indent="0" fontAlgn="auto">
              <a:spcAft>
                <a:spcPts val="0"/>
              </a:spcAft>
              <a:buFont typeface="Wingdings 2" pitchFamily="18" charset="2"/>
              <a:buNone/>
              <a:defRPr/>
            </a:pPr>
            <a:endParaRPr lang="en-US" b="1" u="sng" dirty="0"/>
          </a:p>
          <a:p>
            <a:pPr marL="457200" indent="-457200">
              <a:buFont typeface="+mj-lt"/>
              <a:buAutoNum type="arabicPeriod"/>
              <a:defRPr/>
            </a:pPr>
            <a:r>
              <a:rPr lang="en-US" dirty="0">
                <a:ea typeface="Segoe UI" pitchFamily="34" charset="0"/>
              </a:rPr>
              <a:t>Provide list of IHE or high-need LEA partners.</a:t>
            </a:r>
          </a:p>
          <a:p>
            <a:pPr marL="457200" indent="-457200">
              <a:buFont typeface="+mj-lt"/>
              <a:buAutoNum type="arabicPeriod"/>
              <a:defRPr/>
            </a:pPr>
            <a:r>
              <a:rPr lang="en-US" dirty="0">
                <a:ea typeface="Segoe UI" pitchFamily="34" charset="0"/>
              </a:rPr>
              <a:t>Identify grant activities that were not implemented due to unforeseen activities.</a:t>
            </a:r>
          </a:p>
          <a:p>
            <a:pPr marL="457200" indent="-457200">
              <a:buFont typeface="+mj-lt"/>
              <a:buAutoNum type="arabicPeriod"/>
              <a:defRPr/>
            </a:pPr>
            <a:r>
              <a:rPr lang="en-US" dirty="0">
                <a:ea typeface="Segoe UI" pitchFamily="34" charset="0"/>
              </a:rPr>
              <a:t>Detail any challenges to grant activities. </a:t>
            </a:r>
          </a:p>
          <a:p>
            <a:pPr marL="0" indent="0">
              <a:buNone/>
              <a:defRPr/>
            </a:pPr>
            <a:endParaRPr lang="en-US" dirty="0">
              <a:latin typeface="Segoe UI" pitchFamily="34" charset="0"/>
              <a:ea typeface="Segoe UI" pitchFamily="34" charset="0"/>
            </a:endParaRPr>
          </a:p>
          <a:p>
            <a:pPr marL="0" indent="0" fontAlgn="auto">
              <a:spcAft>
                <a:spcPts val="0"/>
              </a:spcAft>
              <a:buNone/>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25D17-6848-CC1C-9344-F5DC2DA0F7FC}"/>
              </a:ext>
            </a:extLst>
          </p:cNvPr>
          <p:cNvSpPr>
            <a:spLocks noGrp="1"/>
          </p:cNvSpPr>
          <p:nvPr>
            <p:ph type="title"/>
          </p:nvPr>
        </p:nvSpPr>
        <p:spPr>
          <a:xfrm>
            <a:off x="914400" y="1378125"/>
            <a:ext cx="5715174" cy="2279475"/>
          </a:xfrm>
        </p:spPr>
        <p:txBody>
          <a:bodyPr vert="horz" lIns="228600" tIns="228600" rIns="228600" bIns="0" rtlCol="0" anchor="b">
            <a:noAutofit/>
          </a:bodyPr>
          <a:lstStyle/>
          <a:p>
            <a:pPr defTabSz="914400">
              <a:lnSpc>
                <a:spcPct val="150000"/>
              </a:lnSpc>
            </a:pPr>
            <a:r>
              <a:rPr lang="en-US" sz="3600" b="1" cap="none" spc="-150" dirty="0">
                <a:solidFill>
                  <a:schemeClr val="tx1"/>
                </a:solidFill>
                <a:latin typeface="+mn-lt"/>
              </a:rPr>
              <a:t>When sending emails to your Federal Project Officer, please include your PR award # in the subject line.</a:t>
            </a:r>
          </a:p>
        </p:txBody>
      </p:sp>
      <p:pic>
        <p:nvPicPr>
          <p:cNvPr id="4" name="Graphic 3" descr="A man carrying a laptop">
            <a:extLst>
              <a:ext uri="{FF2B5EF4-FFF2-40B4-BE49-F238E27FC236}">
                <a16:creationId xmlns:a16="http://schemas.microsoft.com/office/drawing/2014/main" id="{F7D3C704-958F-7F43-0CB3-43C2770BF1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7400" y="3048000"/>
            <a:ext cx="2759562" cy="1958399"/>
          </a:xfrm>
          <a:prstGeom prst="rect">
            <a:avLst/>
          </a:prstGeom>
        </p:spPr>
      </p:pic>
    </p:spTree>
    <p:extLst>
      <p:ext uri="{BB962C8B-B14F-4D97-AF65-F5344CB8AC3E}">
        <p14:creationId xmlns:p14="http://schemas.microsoft.com/office/powerpoint/2010/main" val="323564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5BA12BB-5EAB-4757-AECB-93BFAD380A4E}"/>
              </a:ext>
            </a:extLst>
          </p:cNvPr>
          <p:cNvSpPr>
            <a:spLocks noGrp="1"/>
          </p:cNvSpPr>
          <p:nvPr>
            <p:ph type="title"/>
          </p:nvPr>
        </p:nvSpPr>
        <p:spPr>
          <a:xfrm>
            <a:off x="666473" y="1752600"/>
            <a:ext cx="2624234" cy="2456442"/>
          </a:xfrm>
        </p:spPr>
        <p:txBody>
          <a:bodyPr vert="horz" lIns="91440" tIns="45720" rIns="91440" bIns="45720" rtlCol="0">
            <a:normAutofit/>
          </a:bodyPr>
          <a:lstStyle/>
          <a:p>
            <a:pPr defTabSz="914400"/>
            <a:r>
              <a:rPr lang="en-US" altLang="en-US" sz="3200" b="1" dirty="0">
                <a:latin typeface="+mn-lt"/>
              </a:rPr>
              <a:t>FREQUENCY</a:t>
            </a:r>
          </a:p>
        </p:txBody>
      </p:sp>
      <p:grpSp>
        <p:nvGrpSpPr>
          <p:cNvPr id="2" name="Group 1">
            <a:extLst>
              <a:ext uri="{FF2B5EF4-FFF2-40B4-BE49-F238E27FC236}">
                <a16:creationId xmlns:a16="http://schemas.microsoft.com/office/drawing/2014/main" id="{72C8A086-58F5-4B35-90F8-09EAC8D71094}"/>
              </a:ext>
            </a:extLst>
          </p:cNvPr>
          <p:cNvGrpSpPr/>
          <p:nvPr/>
        </p:nvGrpSpPr>
        <p:grpSpPr>
          <a:xfrm>
            <a:off x="4080272" y="1143000"/>
            <a:ext cx="4465609" cy="3518317"/>
            <a:chOff x="2496931" y="1094238"/>
            <a:chExt cx="6476999" cy="3964275"/>
          </a:xfrm>
        </p:grpSpPr>
        <p:sp>
          <p:nvSpPr>
            <p:cNvPr id="3" name="Freeform: Shape 2">
              <a:extLst>
                <a:ext uri="{FF2B5EF4-FFF2-40B4-BE49-F238E27FC236}">
                  <a16:creationId xmlns:a16="http://schemas.microsoft.com/office/drawing/2014/main" id="{BCCD7DD9-06DF-4CA9-A514-A4CD7D89CAC8}"/>
                </a:ext>
              </a:extLst>
            </p:cNvPr>
            <p:cNvSpPr/>
            <p:nvPr/>
          </p:nvSpPr>
          <p:spPr>
            <a:xfrm>
              <a:off x="2496931" y="1094238"/>
              <a:ext cx="6476999" cy="1216800"/>
            </a:xfrm>
            <a:custGeom>
              <a:avLst/>
              <a:gdLst>
                <a:gd name="connsiteX0" fmla="*/ 0 w 6477000"/>
                <a:gd name="connsiteY0" fmla="*/ 202804 h 1216800"/>
                <a:gd name="connsiteX1" fmla="*/ 202804 w 6477000"/>
                <a:gd name="connsiteY1" fmla="*/ 0 h 1216800"/>
                <a:gd name="connsiteX2" fmla="*/ 6274196 w 6477000"/>
                <a:gd name="connsiteY2" fmla="*/ 0 h 1216800"/>
                <a:gd name="connsiteX3" fmla="*/ 6477000 w 6477000"/>
                <a:gd name="connsiteY3" fmla="*/ 202804 h 1216800"/>
                <a:gd name="connsiteX4" fmla="*/ 6477000 w 6477000"/>
                <a:gd name="connsiteY4" fmla="*/ 1013996 h 1216800"/>
                <a:gd name="connsiteX5" fmla="*/ 6274196 w 6477000"/>
                <a:gd name="connsiteY5" fmla="*/ 1216800 h 1216800"/>
                <a:gd name="connsiteX6" fmla="*/ 202804 w 6477000"/>
                <a:gd name="connsiteY6" fmla="*/ 1216800 h 1216800"/>
                <a:gd name="connsiteX7" fmla="*/ 0 w 6477000"/>
                <a:gd name="connsiteY7" fmla="*/ 1013996 h 1216800"/>
                <a:gd name="connsiteX8" fmla="*/ 0 w 6477000"/>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0" h="1216800">
                  <a:moveTo>
                    <a:pt x="0" y="202804"/>
                  </a:moveTo>
                  <a:cubicBezTo>
                    <a:pt x="0" y="90798"/>
                    <a:pt x="90798" y="0"/>
                    <a:pt x="202804" y="0"/>
                  </a:cubicBezTo>
                  <a:lnTo>
                    <a:pt x="6274196" y="0"/>
                  </a:lnTo>
                  <a:cubicBezTo>
                    <a:pt x="6386202" y="0"/>
                    <a:pt x="6477000" y="90798"/>
                    <a:pt x="6477000" y="202804"/>
                  </a:cubicBezTo>
                  <a:lnTo>
                    <a:pt x="6477000" y="1013996"/>
                  </a:lnTo>
                  <a:cubicBezTo>
                    <a:pt x="6477000" y="1126002"/>
                    <a:pt x="6386202" y="1216800"/>
                    <a:pt x="6274196" y="1216800"/>
                  </a:cubicBezTo>
                  <a:lnTo>
                    <a:pt x="202804" y="1216800"/>
                  </a:lnTo>
                  <a:cubicBezTo>
                    <a:pt x="90798" y="1216800"/>
                    <a:pt x="0" y="1126002"/>
                    <a:pt x="0" y="1013996"/>
                  </a:cubicBezTo>
                  <a:lnTo>
                    <a:pt x="0" y="202804"/>
                  </a:lnTo>
                  <a:close/>
                </a:path>
              </a:pathLst>
            </a:custGeom>
            <a:no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73699" tIns="173699" rIns="173699" bIns="173699" numCol="1" spcCol="1270" anchor="ctr" anchorCtr="0">
              <a:normAutofit/>
            </a:bodyPr>
            <a:lstStyle/>
            <a:p>
              <a:pPr marL="0" lvl="0" indent="0" algn="l" defTabSz="1333500">
                <a:lnSpc>
                  <a:spcPct val="90000"/>
                </a:lnSpc>
                <a:spcBef>
                  <a:spcPct val="0"/>
                </a:spcBef>
                <a:spcAft>
                  <a:spcPct val="35000"/>
                </a:spcAft>
                <a:buNone/>
              </a:pPr>
              <a:r>
                <a:rPr lang="en-US" sz="2800" b="1" kern="1200" dirty="0">
                  <a:solidFill>
                    <a:schemeClr val="tx1"/>
                  </a:solidFill>
                </a:rPr>
                <a:t>MHSP Grantees will submit: </a:t>
              </a:r>
            </a:p>
          </p:txBody>
        </p:sp>
        <p:sp>
          <p:nvSpPr>
            <p:cNvPr id="5" name="Freeform: Shape 4">
              <a:extLst>
                <a:ext uri="{FF2B5EF4-FFF2-40B4-BE49-F238E27FC236}">
                  <a16:creationId xmlns:a16="http://schemas.microsoft.com/office/drawing/2014/main" id="{1386CB5C-C41C-4173-BD67-533CBE4F1D40}"/>
                </a:ext>
              </a:extLst>
            </p:cNvPr>
            <p:cNvSpPr/>
            <p:nvPr/>
          </p:nvSpPr>
          <p:spPr>
            <a:xfrm>
              <a:off x="3099620" y="4271006"/>
              <a:ext cx="5194526" cy="787507"/>
            </a:xfrm>
            <a:custGeom>
              <a:avLst/>
              <a:gdLst>
                <a:gd name="connsiteX0" fmla="*/ 0 w 6477000"/>
                <a:gd name="connsiteY0" fmla="*/ 202804 h 1216800"/>
                <a:gd name="connsiteX1" fmla="*/ 202804 w 6477000"/>
                <a:gd name="connsiteY1" fmla="*/ 0 h 1216800"/>
                <a:gd name="connsiteX2" fmla="*/ 6274196 w 6477000"/>
                <a:gd name="connsiteY2" fmla="*/ 0 h 1216800"/>
                <a:gd name="connsiteX3" fmla="*/ 6477000 w 6477000"/>
                <a:gd name="connsiteY3" fmla="*/ 202804 h 1216800"/>
                <a:gd name="connsiteX4" fmla="*/ 6477000 w 6477000"/>
                <a:gd name="connsiteY4" fmla="*/ 1013996 h 1216800"/>
                <a:gd name="connsiteX5" fmla="*/ 6274196 w 6477000"/>
                <a:gd name="connsiteY5" fmla="*/ 1216800 h 1216800"/>
                <a:gd name="connsiteX6" fmla="*/ 202804 w 6477000"/>
                <a:gd name="connsiteY6" fmla="*/ 1216800 h 1216800"/>
                <a:gd name="connsiteX7" fmla="*/ 0 w 6477000"/>
                <a:gd name="connsiteY7" fmla="*/ 1013996 h 1216800"/>
                <a:gd name="connsiteX8" fmla="*/ 0 w 6477000"/>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0" h="1216800">
                  <a:moveTo>
                    <a:pt x="0" y="202804"/>
                  </a:moveTo>
                  <a:cubicBezTo>
                    <a:pt x="0" y="90798"/>
                    <a:pt x="90798" y="0"/>
                    <a:pt x="202804" y="0"/>
                  </a:cubicBezTo>
                  <a:lnTo>
                    <a:pt x="6274196" y="0"/>
                  </a:lnTo>
                  <a:cubicBezTo>
                    <a:pt x="6386202" y="0"/>
                    <a:pt x="6477000" y="90798"/>
                    <a:pt x="6477000" y="202804"/>
                  </a:cubicBezTo>
                  <a:lnTo>
                    <a:pt x="6477000" y="1013996"/>
                  </a:lnTo>
                  <a:cubicBezTo>
                    <a:pt x="6477000" y="1126002"/>
                    <a:pt x="6386202" y="1216800"/>
                    <a:pt x="6274196" y="1216800"/>
                  </a:cubicBezTo>
                  <a:lnTo>
                    <a:pt x="202804" y="1216800"/>
                  </a:lnTo>
                  <a:cubicBezTo>
                    <a:pt x="90798" y="1216800"/>
                    <a:pt x="0" y="1126002"/>
                    <a:pt x="0" y="1013996"/>
                  </a:cubicBezTo>
                  <a:lnTo>
                    <a:pt x="0" y="202804"/>
                  </a:lnTo>
                  <a:close/>
                </a:path>
              </a:pathLst>
            </a:custGeom>
            <a:solidFill>
              <a:schemeClr val="bg1">
                <a:lumMod val="85000"/>
              </a:schemeClr>
            </a:solidFill>
          </p:spPr>
          <p:style>
            <a:lnRef idx="0">
              <a:schemeClr val="lt1">
                <a:hueOff val="0"/>
                <a:satOff val="0"/>
                <a:lumOff val="0"/>
                <a:alphaOff val="0"/>
              </a:schemeClr>
            </a:lnRef>
            <a:fillRef idx="3">
              <a:scrgbClr r="0" g="0" b="0"/>
            </a:fillRef>
            <a:effectRef idx="2">
              <a:schemeClr val="accent2">
                <a:hueOff val="-970242"/>
                <a:satOff val="-55952"/>
                <a:lumOff val="5752"/>
                <a:alphaOff val="0"/>
              </a:schemeClr>
            </a:effectRef>
            <a:fontRef idx="minor">
              <a:schemeClr val="lt1"/>
            </a:fontRef>
          </p:style>
          <p:txBody>
            <a:bodyPr spcFirstLastPara="0" vert="horz" wrap="square" lIns="166079" tIns="166079" rIns="166079" bIns="166079" numCol="1" spcCol="1270" anchor="ctr" anchorCtr="0">
              <a:normAutofit fontScale="77500" lnSpcReduction="20000"/>
            </a:bodyPr>
            <a:lstStyle/>
            <a:p>
              <a:pPr marL="0" lvl="0" indent="0" algn="l" defTabSz="1244600">
                <a:lnSpc>
                  <a:spcPct val="90000"/>
                </a:lnSpc>
                <a:spcBef>
                  <a:spcPct val="0"/>
                </a:spcBef>
                <a:spcAft>
                  <a:spcPct val="35000"/>
                </a:spcAft>
                <a:buNone/>
              </a:pPr>
              <a:r>
                <a:rPr lang="en-US" sz="2000" b="1" kern="1200" dirty="0">
                  <a:solidFill>
                    <a:schemeClr val="tx1"/>
                  </a:solidFill>
                </a:rPr>
                <a:t>Annual Performance Report </a:t>
              </a:r>
              <a:r>
                <a:rPr lang="en-US" sz="2000" kern="1200" dirty="0">
                  <a:solidFill>
                    <a:schemeClr val="tx1"/>
                  </a:solidFill>
                </a:rPr>
                <a:t>(APR) – </a:t>
              </a:r>
              <a:r>
                <a:rPr lang="en-US" sz="2000" i="1" kern="1200" dirty="0">
                  <a:solidFill>
                    <a:schemeClr val="tx1"/>
                  </a:solidFill>
                </a:rPr>
                <a:t>annually, except final year</a:t>
              </a:r>
              <a:endParaRPr lang="en-US" sz="2000" kern="1200" dirty="0">
                <a:solidFill>
                  <a:schemeClr val="tx1"/>
                </a:solidFill>
              </a:endParaRPr>
            </a:p>
          </p:txBody>
        </p:sp>
      </p:grpSp>
      <p:sp>
        <p:nvSpPr>
          <p:cNvPr id="4" name="Freeform: Shape 3">
            <a:extLst>
              <a:ext uri="{FF2B5EF4-FFF2-40B4-BE49-F238E27FC236}">
                <a16:creationId xmlns:a16="http://schemas.microsoft.com/office/drawing/2014/main" id="{3E602C90-CC5D-B0BD-2DD5-B8DD0B12808A}"/>
              </a:ext>
            </a:extLst>
          </p:cNvPr>
          <p:cNvSpPr/>
          <p:nvPr/>
        </p:nvSpPr>
        <p:spPr>
          <a:xfrm>
            <a:off x="4137116" y="2286000"/>
            <a:ext cx="4465608" cy="931157"/>
          </a:xfrm>
          <a:custGeom>
            <a:avLst/>
            <a:gdLst>
              <a:gd name="connsiteX0" fmla="*/ 0 w 6477000"/>
              <a:gd name="connsiteY0" fmla="*/ 202804 h 1216800"/>
              <a:gd name="connsiteX1" fmla="*/ 202804 w 6477000"/>
              <a:gd name="connsiteY1" fmla="*/ 0 h 1216800"/>
              <a:gd name="connsiteX2" fmla="*/ 6274196 w 6477000"/>
              <a:gd name="connsiteY2" fmla="*/ 0 h 1216800"/>
              <a:gd name="connsiteX3" fmla="*/ 6477000 w 6477000"/>
              <a:gd name="connsiteY3" fmla="*/ 202804 h 1216800"/>
              <a:gd name="connsiteX4" fmla="*/ 6477000 w 6477000"/>
              <a:gd name="connsiteY4" fmla="*/ 1013996 h 1216800"/>
              <a:gd name="connsiteX5" fmla="*/ 6274196 w 6477000"/>
              <a:gd name="connsiteY5" fmla="*/ 1216800 h 1216800"/>
              <a:gd name="connsiteX6" fmla="*/ 202804 w 6477000"/>
              <a:gd name="connsiteY6" fmla="*/ 1216800 h 1216800"/>
              <a:gd name="connsiteX7" fmla="*/ 0 w 6477000"/>
              <a:gd name="connsiteY7" fmla="*/ 1013996 h 1216800"/>
              <a:gd name="connsiteX8" fmla="*/ 0 w 6477000"/>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0" h="1216800">
                <a:moveTo>
                  <a:pt x="0" y="202804"/>
                </a:moveTo>
                <a:cubicBezTo>
                  <a:pt x="0" y="90798"/>
                  <a:pt x="90798" y="0"/>
                  <a:pt x="202804" y="0"/>
                </a:cubicBezTo>
                <a:lnTo>
                  <a:pt x="6274196" y="0"/>
                </a:lnTo>
                <a:cubicBezTo>
                  <a:pt x="6386202" y="0"/>
                  <a:pt x="6477000" y="90798"/>
                  <a:pt x="6477000" y="202804"/>
                </a:cubicBezTo>
                <a:lnTo>
                  <a:pt x="6477000" y="1013996"/>
                </a:lnTo>
                <a:cubicBezTo>
                  <a:pt x="6477000" y="1126002"/>
                  <a:pt x="6386202" y="1216800"/>
                  <a:pt x="6274196" y="1216800"/>
                </a:cubicBezTo>
                <a:lnTo>
                  <a:pt x="202804" y="1216800"/>
                </a:lnTo>
                <a:cubicBezTo>
                  <a:pt x="90798" y="1216800"/>
                  <a:pt x="0" y="1126002"/>
                  <a:pt x="0" y="1013996"/>
                </a:cubicBezTo>
                <a:lnTo>
                  <a:pt x="0" y="202804"/>
                </a:lnTo>
                <a:close/>
              </a:path>
            </a:pathLst>
          </a:custGeom>
          <a:solidFill>
            <a:schemeClr val="accent1">
              <a:lumMod val="60000"/>
              <a:lumOff val="40000"/>
            </a:schemeClr>
          </a:solidFill>
          <a:ln w="50800">
            <a:solidFill>
              <a:srgbClr val="92D050"/>
            </a:solidFill>
          </a:ln>
        </p:spPr>
        <p:style>
          <a:lnRef idx="0">
            <a:schemeClr val="lt1">
              <a:hueOff val="0"/>
              <a:satOff val="0"/>
              <a:lumOff val="0"/>
              <a:alphaOff val="0"/>
            </a:schemeClr>
          </a:lnRef>
          <a:fillRef idx="3">
            <a:scrgbClr r="0" g="0" b="0"/>
          </a:fillRef>
          <a:effectRef idx="2">
            <a:schemeClr val="accent2">
              <a:hueOff val="-970242"/>
              <a:satOff val="-55952"/>
              <a:lumOff val="5752"/>
              <a:alphaOff val="0"/>
            </a:schemeClr>
          </a:effectRef>
          <a:fontRef idx="minor">
            <a:schemeClr val="lt1"/>
          </a:fontRef>
        </p:style>
        <p:txBody>
          <a:bodyPr spcFirstLastPara="0" vert="horz" wrap="square" lIns="166079" tIns="166079" rIns="166079" bIns="166079" numCol="1" spcCol="1270" anchor="ctr" anchorCtr="0">
            <a:normAutofit/>
          </a:bodyPr>
          <a:lstStyle/>
          <a:p>
            <a:pPr marL="0" lvl="0" indent="0" algn="l" defTabSz="1244600">
              <a:lnSpc>
                <a:spcPct val="90000"/>
              </a:lnSpc>
              <a:spcBef>
                <a:spcPct val="0"/>
              </a:spcBef>
              <a:spcAft>
                <a:spcPct val="35000"/>
              </a:spcAft>
              <a:buNone/>
            </a:pPr>
            <a:r>
              <a:rPr lang="en-US" sz="2000" b="1" kern="1200" dirty="0">
                <a:solidFill>
                  <a:schemeClr val="tx1"/>
                </a:solidFill>
              </a:rPr>
              <a:t>Interim Performance Report </a:t>
            </a:r>
            <a:r>
              <a:rPr lang="en-US" sz="2000" kern="1200" dirty="0">
                <a:solidFill>
                  <a:schemeClr val="tx1"/>
                </a:solidFill>
              </a:rPr>
              <a:t>(IPR) – </a:t>
            </a:r>
            <a:r>
              <a:rPr lang="en-US" sz="2000" i="1" kern="1200" dirty="0">
                <a:solidFill>
                  <a:schemeClr val="tx1"/>
                </a:solidFill>
              </a:rPr>
              <a:t>annually</a:t>
            </a:r>
            <a:endParaRPr lang="en-US" sz="2000" kern="12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C09A-04EA-C44F-D722-AEF19AC57CFF}"/>
              </a:ext>
            </a:extLst>
          </p:cNvPr>
          <p:cNvSpPr>
            <a:spLocks noGrp="1"/>
          </p:cNvSpPr>
          <p:nvPr>
            <p:ph type="title"/>
          </p:nvPr>
        </p:nvSpPr>
        <p:spPr>
          <a:xfrm>
            <a:off x="762000" y="609600"/>
            <a:ext cx="2800511" cy="2674620"/>
          </a:xfrm>
        </p:spPr>
        <p:txBody>
          <a:bodyPr vert="horz" lIns="68580" tIns="34290" rIns="68580" bIns="34290" rtlCol="0" anchor="b">
            <a:normAutofit/>
          </a:bodyPr>
          <a:lstStyle/>
          <a:p>
            <a:r>
              <a:rPr lang="en-US" sz="4050" dirty="0"/>
              <a:t>Exit Ticket</a:t>
            </a:r>
          </a:p>
        </p:txBody>
      </p:sp>
      <p:sp>
        <p:nvSpPr>
          <p:cNvPr id="3" name="Content Placeholder 2">
            <a:extLst>
              <a:ext uri="{FF2B5EF4-FFF2-40B4-BE49-F238E27FC236}">
                <a16:creationId xmlns:a16="http://schemas.microsoft.com/office/drawing/2014/main" id="{84FA3ECD-E005-77FA-D514-7DAF8970CDF6}"/>
              </a:ext>
            </a:extLst>
          </p:cNvPr>
          <p:cNvSpPr>
            <a:spLocks noGrp="1"/>
          </p:cNvSpPr>
          <p:nvPr>
            <p:ph sz="half" idx="1"/>
          </p:nvPr>
        </p:nvSpPr>
        <p:spPr>
          <a:xfrm>
            <a:off x="857089" y="3505200"/>
            <a:ext cx="2800511" cy="1179576"/>
          </a:xfrm>
        </p:spPr>
        <p:txBody>
          <a:bodyPr vert="horz" lIns="68580" tIns="34290" rIns="68580" bIns="34290" rtlCol="0">
            <a:normAutofit/>
          </a:bodyPr>
          <a:lstStyle/>
          <a:p>
            <a:pPr marL="0" indent="0">
              <a:buNone/>
            </a:pPr>
            <a:r>
              <a:rPr lang="en-US" sz="1800" dirty="0"/>
              <a:t>How did we do?</a:t>
            </a:r>
          </a:p>
        </p:txBody>
      </p:sp>
      <p:pic>
        <p:nvPicPr>
          <p:cNvPr id="5" name="Content Placeholder 4">
            <a:extLst>
              <a:ext uri="{FF2B5EF4-FFF2-40B4-BE49-F238E27FC236}">
                <a16:creationId xmlns:a16="http://schemas.microsoft.com/office/drawing/2014/main" id="{E008C8E5-8CA3-F523-31D2-5FB67386C824}"/>
              </a:ext>
            </a:extLst>
          </p:cNvPr>
          <p:cNvPicPr>
            <a:picLocks noGrp="1" noChangeAspect="1"/>
          </p:cNvPicPr>
          <p:nvPr>
            <p:ph sz="half" idx="2"/>
          </p:nvPr>
        </p:nvPicPr>
        <p:blipFill>
          <a:blip r:embed="rId2"/>
          <a:srcRect b="302"/>
          <a:stretch/>
        </p:blipFill>
        <p:spPr>
          <a:xfrm>
            <a:off x="4051285" y="1337310"/>
            <a:ext cx="3248903" cy="323908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logo of a company&#10;&#10;Description automatically generated">
            <a:extLst>
              <a:ext uri="{FF2B5EF4-FFF2-40B4-BE49-F238E27FC236}">
                <a16:creationId xmlns:a16="http://schemas.microsoft.com/office/drawing/2014/main" id="{6F2A995E-53A1-CC19-038B-5C28860BFE03}"/>
              </a:ext>
            </a:extLst>
          </p:cNvPr>
          <p:cNvPicPr>
            <a:picLocks noChangeAspect="1"/>
          </p:cNvPicPr>
          <p:nvPr/>
        </p:nvPicPr>
        <p:blipFill>
          <a:blip r:embed="rId3"/>
          <a:stretch>
            <a:fillRect/>
          </a:stretch>
        </p:blipFill>
        <p:spPr>
          <a:xfrm>
            <a:off x="8001000" y="5353050"/>
            <a:ext cx="647700" cy="647700"/>
          </a:xfrm>
          <a:prstGeom prst="rect">
            <a:avLst/>
          </a:prstGeom>
        </p:spPr>
      </p:pic>
    </p:spTree>
    <p:extLst>
      <p:ext uri="{BB962C8B-B14F-4D97-AF65-F5344CB8AC3E}">
        <p14:creationId xmlns:p14="http://schemas.microsoft.com/office/powerpoint/2010/main" val="228556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CD725-F7A2-4B95-9478-FAD352705076}"/>
              </a:ext>
            </a:extLst>
          </p:cNvPr>
          <p:cNvSpPr>
            <a:spLocks noGrp="1"/>
          </p:cNvSpPr>
          <p:nvPr>
            <p:ph idx="1"/>
          </p:nvPr>
        </p:nvSpPr>
        <p:spPr>
          <a:xfrm>
            <a:off x="533400" y="2286000"/>
            <a:ext cx="4261104" cy="3931920"/>
          </a:xfrm>
          <a:custGeom>
            <a:avLst/>
            <a:gdLst>
              <a:gd name="connsiteX0" fmla="*/ 0 w 6347714"/>
              <a:gd name="connsiteY0" fmla="*/ 0 h 1268410"/>
              <a:gd name="connsiteX1" fmla="*/ 640542 w 6347714"/>
              <a:gd name="connsiteY1" fmla="*/ 0 h 1268410"/>
              <a:gd name="connsiteX2" fmla="*/ 1154130 w 6347714"/>
              <a:gd name="connsiteY2" fmla="*/ 0 h 1268410"/>
              <a:gd name="connsiteX3" fmla="*/ 1667718 w 6347714"/>
              <a:gd name="connsiteY3" fmla="*/ 0 h 1268410"/>
              <a:gd name="connsiteX4" fmla="*/ 2244782 w 6347714"/>
              <a:gd name="connsiteY4" fmla="*/ 0 h 1268410"/>
              <a:gd name="connsiteX5" fmla="*/ 2821847 w 6347714"/>
              <a:gd name="connsiteY5" fmla="*/ 0 h 1268410"/>
              <a:gd name="connsiteX6" fmla="*/ 3271958 w 6347714"/>
              <a:gd name="connsiteY6" fmla="*/ 0 h 1268410"/>
              <a:gd name="connsiteX7" fmla="*/ 3912500 w 6347714"/>
              <a:gd name="connsiteY7" fmla="*/ 0 h 1268410"/>
              <a:gd name="connsiteX8" fmla="*/ 4489565 w 6347714"/>
              <a:gd name="connsiteY8" fmla="*/ 0 h 1268410"/>
              <a:gd name="connsiteX9" fmla="*/ 4876198 w 6347714"/>
              <a:gd name="connsiteY9" fmla="*/ 0 h 1268410"/>
              <a:gd name="connsiteX10" fmla="*/ 5580218 w 6347714"/>
              <a:gd name="connsiteY10" fmla="*/ 0 h 1268410"/>
              <a:gd name="connsiteX11" fmla="*/ 6347714 w 6347714"/>
              <a:gd name="connsiteY11" fmla="*/ 0 h 1268410"/>
              <a:gd name="connsiteX12" fmla="*/ 6347714 w 6347714"/>
              <a:gd name="connsiteY12" fmla="*/ 410119 h 1268410"/>
              <a:gd name="connsiteX13" fmla="*/ 6347714 w 6347714"/>
              <a:gd name="connsiteY13" fmla="*/ 832923 h 1268410"/>
              <a:gd name="connsiteX14" fmla="*/ 6347714 w 6347714"/>
              <a:gd name="connsiteY14" fmla="*/ 1268410 h 1268410"/>
              <a:gd name="connsiteX15" fmla="*/ 5707172 w 6347714"/>
              <a:gd name="connsiteY15" fmla="*/ 1268410 h 1268410"/>
              <a:gd name="connsiteX16" fmla="*/ 5320538 w 6347714"/>
              <a:gd name="connsiteY16" fmla="*/ 1268410 h 1268410"/>
              <a:gd name="connsiteX17" fmla="*/ 4806951 w 6347714"/>
              <a:gd name="connsiteY17" fmla="*/ 1268410 h 1268410"/>
              <a:gd name="connsiteX18" fmla="*/ 4102932 w 6347714"/>
              <a:gd name="connsiteY18" fmla="*/ 1268410 h 1268410"/>
              <a:gd name="connsiteX19" fmla="*/ 3462389 w 6347714"/>
              <a:gd name="connsiteY19" fmla="*/ 1268410 h 1268410"/>
              <a:gd name="connsiteX20" fmla="*/ 2758370 w 6347714"/>
              <a:gd name="connsiteY20" fmla="*/ 1268410 h 1268410"/>
              <a:gd name="connsiteX21" fmla="*/ 2117828 w 6347714"/>
              <a:gd name="connsiteY21" fmla="*/ 1268410 h 1268410"/>
              <a:gd name="connsiteX22" fmla="*/ 1731195 w 6347714"/>
              <a:gd name="connsiteY22" fmla="*/ 1268410 h 1268410"/>
              <a:gd name="connsiteX23" fmla="*/ 1344561 w 6347714"/>
              <a:gd name="connsiteY23" fmla="*/ 1268410 h 1268410"/>
              <a:gd name="connsiteX24" fmla="*/ 830973 w 6347714"/>
              <a:gd name="connsiteY24" fmla="*/ 1268410 h 1268410"/>
              <a:gd name="connsiteX25" fmla="*/ 0 w 6347714"/>
              <a:gd name="connsiteY25" fmla="*/ 1268410 h 1268410"/>
              <a:gd name="connsiteX26" fmla="*/ 0 w 6347714"/>
              <a:gd name="connsiteY26" fmla="*/ 870975 h 1268410"/>
              <a:gd name="connsiteX27" fmla="*/ 0 w 6347714"/>
              <a:gd name="connsiteY27" fmla="*/ 460856 h 1268410"/>
              <a:gd name="connsiteX28" fmla="*/ 0 w 6347714"/>
              <a:gd name="connsiteY28" fmla="*/ 0 h 126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47714" h="1268410" fill="none" extrusionOk="0">
                <a:moveTo>
                  <a:pt x="0" y="0"/>
                </a:moveTo>
                <a:cubicBezTo>
                  <a:pt x="312101" y="-33279"/>
                  <a:pt x="417988" y="40492"/>
                  <a:pt x="640542" y="0"/>
                </a:cubicBezTo>
                <a:cubicBezTo>
                  <a:pt x="863096" y="-40492"/>
                  <a:pt x="988602" y="17729"/>
                  <a:pt x="1154130" y="0"/>
                </a:cubicBezTo>
                <a:cubicBezTo>
                  <a:pt x="1319658" y="-17729"/>
                  <a:pt x="1473042" y="48582"/>
                  <a:pt x="1667718" y="0"/>
                </a:cubicBezTo>
                <a:cubicBezTo>
                  <a:pt x="1862394" y="-48582"/>
                  <a:pt x="2013976" y="41836"/>
                  <a:pt x="2244782" y="0"/>
                </a:cubicBezTo>
                <a:cubicBezTo>
                  <a:pt x="2475588" y="-41836"/>
                  <a:pt x="2682115" y="59551"/>
                  <a:pt x="2821847" y="0"/>
                </a:cubicBezTo>
                <a:cubicBezTo>
                  <a:pt x="2961579" y="-59551"/>
                  <a:pt x="3117061" y="46882"/>
                  <a:pt x="3271958" y="0"/>
                </a:cubicBezTo>
                <a:cubicBezTo>
                  <a:pt x="3426855" y="-46882"/>
                  <a:pt x="3749163" y="60078"/>
                  <a:pt x="3912500" y="0"/>
                </a:cubicBezTo>
                <a:cubicBezTo>
                  <a:pt x="4075837" y="-60078"/>
                  <a:pt x="4252703" y="23179"/>
                  <a:pt x="4489565" y="0"/>
                </a:cubicBezTo>
                <a:cubicBezTo>
                  <a:pt x="4726427" y="-23179"/>
                  <a:pt x="4698073" y="19174"/>
                  <a:pt x="4876198" y="0"/>
                </a:cubicBezTo>
                <a:cubicBezTo>
                  <a:pt x="5054323" y="-19174"/>
                  <a:pt x="5371911" y="46372"/>
                  <a:pt x="5580218" y="0"/>
                </a:cubicBezTo>
                <a:cubicBezTo>
                  <a:pt x="5788525" y="-46372"/>
                  <a:pt x="5974986" y="63761"/>
                  <a:pt x="6347714" y="0"/>
                </a:cubicBezTo>
                <a:cubicBezTo>
                  <a:pt x="6381298" y="189569"/>
                  <a:pt x="6308894" y="208140"/>
                  <a:pt x="6347714" y="410119"/>
                </a:cubicBezTo>
                <a:cubicBezTo>
                  <a:pt x="6386534" y="612098"/>
                  <a:pt x="6332741" y="743799"/>
                  <a:pt x="6347714" y="832923"/>
                </a:cubicBezTo>
                <a:cubicBezTo>
                  <a:pt x="6362687" y="922047"/>
                  <a:pt x="6310713" y="1173997"/>
                  <a:pt x="6347714" y="1268410"/>
                </a:cubicBezTo>
                <a:cubicBezTo>
                  <a:pt x="6113170" y="1301327"/>
                  <a:pt x="6009250" y="1223567"/>
                  <a:pt x="5707172" y="1268410"/>
                </a:cubicBezTo>
                <a:cubicBezTo>
                  <a:pt x="5405094" y="1313253"/>
                  <a:pt x="5426882" y="1260316"/>
                  <a:pt x="5320538" y="1268410"/>
                </a:cubicBezTo>
                <a:cubicBezTo>
                  <a:pt x="5214194" y="1276504"/>
                  <a:pt x="5044266" y="1209296"/>
                  <a:pt x="4806951" y="1268410"/>
                </a:cubicBezTo>
                <a:cubicBezTo>
                  <a:pt x="4569636" y="1327524"/>
                  <a:pt x="4362925" y="1266832"/>
                  <a:pt x="4102932" y="1268410"/>
                </a:cubicBezTo>
                <a:cubicBezTo>
                  <a:pt x="3842939" y="1269988"/>
                  <a:pt x="3608089" y="1208600"/>
                  <a:pt x="3462389" y="1268410"/>
                </a:cubicBezTo>
                <a:cubicBezTo>
                  <a:pt x="3316689" y="1328220"/>
                  <a:pt x="2931114" y="1197725"/>
                  <a:pt x="2758370" y="1268410"/>
                </a:cubicBezTo>
                <a:cubicBezTo>
                  <a:pt x="2585626" y="1339095"/>
                  <a:pt x="2359992" y="1224164"/>
                  <a:pt x="2117828" y="1268410"/>
                </a:cubicBezTo>
                <a:cubicBezTo>
                  <a:pt x="1875664" y="1312656"/>
                  <a:pt x="1895537" y="1266407"/>
                  <a:pt x="1731195" y="1268410"/>
                </a:cubicBezTo>
                <a:cubicBezTo>
                  <a:pt x="1566853" y="1270413"/>
                  <a:pt x="1443954" y="1226026"/>
                  <a:pt x="1344561" y="1268410"/>
                </a:cubicBezTo>
                <a:cubicBezTo>
                  <a:pt x="1245168" y="1310794"/>
                  <a:pt x="994242" y="1216204"/>
                  <a:pt x="830973" y="1268410"/>
                </a:cubicBezTo>
                <a:cubicBezTo>
                  <a:pt x="667704" y="1320616"/>
                  <a:pt x="316269" y="1236973"/>
                  <a:pt x="0" y="1268410"/>
                </a:cubicBezTo>
                <a:cubicBezTo>
                  <a:pt x="-47656" y="1169582"/>
                  <a:pt x="38685" y="1001471"/>
                  <a:pt x="0" y="870975"/>
                </a:cubicBezTo>
                <a:cubicBezTo>
                  <a:pt x="-38685" y="740480"/>
                  <a:pt x="23039" y="610493"/>
                  <a:pt x="0" y="460856"/>
                </a:cubicBezTo>
                <a:cubicBezTo>
                  <a:pt x="-23039" y="311219"/>
                  <a:pt x="33744" y="93383"/>
                  <a:pt x="0" y="0"/>
                </a:cubicBezTo>
                <a:close/>
              </a:path>
              <a:path w="6347714" h="1268410" stroke="0" extrusionOk="0">
                <a:moveTo>
                  <a:pt x="0" y="0"/>
                </a:moveTo>
                <a:cubicBezTo>
                  <a:pt x="245937" y="-426"/>
                  <a:pt x="547230" y="65402"/>
                  <a:pt x="704019" y="0"/>
                </a:cubicBezTo>
                <a:cubicBezTo>
                  <a:pt x="860808" y="-65402"/>
                  <a:pt x="1031041" y="28066"/>
                  <a:pt x="1154130" y="0"/>
                </a:cubicBezTo>
                <a:cubicBezTo>
                  <a:pt x="1277219" y="-28066"/>
                  <a:pt x="1429079" y="29773"/>
                  <a:pt x="1540763" y="0"/>
                </a:cubicBezTo>
                <a:cubicBezTo>
                  <a:pt x="1652447" y="-29773"/>
                  <a:pt x="1960607" y="61078"/>
                  <a:pt x="2244782" y="0"/>
                </a:cubicBezTo>
                <a:cubicBezTo>
                  <a:pt x="2528957" y="-61078"/>
                  <a:pt x="2598401" y="61354"/>
                  <a:pt x="2821847" y="0"/>
                </a:cubicBezTo>
                <a:cubicBezTo>
                  <a:pt x="3045293" y="-61354"/>
                  <a:pt x="3078764" y="23799"/>
                  <a:pt x="3335435" y="0"/>
                </a:cubicBezTo>
                <a:cubicBezTo>
                  <a:pt x="3592106" y="-23799"/>
                  <a:pt x="3726403" y="12064"/>
                  <a:pt x="3849023" y="0"/>
                </a:cubicBezTo>
                <a:cubicBezTo>
                  <a:pt x="3971643" y="-12064"/>
                  <a:pt x="4338860" y="69099"/>
                  <a:pt x="4489565" y="0"/>
                </a:cubicBezTo>
                <a:cubicBezTo>
                  <a:pt x="4640270" y="-69099"/>
                  <a:pt x="4862568" y="34088"/>
                  <a:pt x="5193584" y="0"/>
                </a:cubicBezTo>
                <a:cubicBezTo>
                  <a:pt x="5524600" y="-34088"/>
                  <a:pt x="5656314" y="47253"/>
                  <a:pt x="5834126" y="0"/>
                </a:cubicBezTo>
                <a:cubicBezTo>
                  <a:pt x="6011938" y="-47253"/>
                  <a:pt x="6183127" y="20888"/>
                  <a:pt x="6347714" y="0"/>
                </a:cubicBezTo>
                <a:cubicBezTo>
                  <a:pt x="6351372" y="100310"/>
                  <a:pt x="6325538" y="302752"/>
                  <a:pt x="6347714" y="435487"/>
                </a:cubicBezTo>
                <a:cubicBezTo>
                  <a:pt x="6369890" y="568222"/>
                  <a:pt x="6344295" y="666410"/>
                  <a:pt x="6347714" y="870975"/>
                </a:cubicBezTo>
                <a:cubicBezTo>
                  <a:pt x="6351133" y="1075540"/>
                  <a:pt x="6311430" y="1166218"/>
                  <a:pt x="6347714" y="1268410"/>
                </a:cubicBezTo>
                <a:cubicBezTo>
                  <a:pt x="6139540" y="1337574"/>
                  <a:pt x="5989634" y="1228892"/>
                  <a:pt x="5643695" y="1268410"/>
                </a:cubicBezTo>
                <a:cubicBezTo>
                  <a:pt x="5297756" y="1307928"/>
                  <a:pt x="5445794" y="1224624"/>
                  <a:pt x="5257061" y="1268410"/>
                </a:cubicBezTo>
                <a:cubicBezTo>
                  <a:pt x="5068328" y="1312196"/>
                  <a:pt x="4838854" y="1204157"/>
                  <a:pt x="4616519" y="1268410"/>
                </a:cubicBezTo>
                <a:cubicBezTo>
                  <a:pt x="4394184" y="1332663"/>
                  <a:pt x="4364299" y="1225024"/>
                  <a:pt x="4166409" y="1268410"/>
                </a:cubicBezTo>
                <a:cubicBezTo>
                  <a:pt x="3968519" y="1311796"/>
                  <a:pt x="3917183" y="1257199"/>
                  <a:pt x="3716298" y="1268410"/>
                </a:cubicBezTo>
                <a:cubicBezTo>
                  <a:pt x="3515413" y="1279621"/>
                  <a:pt x="3480705" y="1253506"/>
                  <a:pt x="3266187" y="1268410"/>
                </a:cubicBezTo>
                <a:cubicBezTo>
                  <a:pt x="3051669" y="1283314"/>
                  <a:pt x="2858927" y="1229771"/>
                  <a:pt x="2625645" y="1268410"/>
                </a:cubicBezTo>
                <a:cubicBezTo>
                  <a:pt x="2392363" y="1307049"/>
                  <a:pt x="2279161" y="1218896"/>
                  <a:pt x="2175535" y="1268410"/>
                </a:cubicBezTo>
                <a:cubicBezTo>
                  <a:pt x="2071909" y="1317924"/>
                  <a:pt x="1791478" y="1229066"/>
                  <a:pt x="1534993" y="1268410"/>
                </a:cubicBezTo>
                <a:cubicBezTo>
                  <a:pt x="1278508" y="1307754"/>
                  <a:pt x="1194973" y="1217003"/>
                  <a:pt x="1084882" y="1268410"/>
                </a:cubicBezTo>
                <a:cubicBezTo>
                  <a:pt x="974791" y="1319817"/>
                  <a:pt x="817241" y="1233621"/>
                  <a:pt x="634771" y="1268410"/>
                </a:cubicBezTo>
                <a:cubicBezTo>
                  <a:pt x="452301" y="1303199"/>
                  <a:pt x="277269" y="1245456"/>
                  <a:pt x="0" y="1268410"/>
                </a:cubicBezTo>
                <a:cubicBezTo>
                  <a:pt x="-19258" y="1172828"/>
                  <a:pt x="27635" y="1039566"/>
                  <a:pt x="0" y="883659"/>
                </a:cubicBezTo>
                <a:cubicBezTo>
                  <a:pt x="-27635" y="727752"/>
                  <a:pt x="13165" y="593991"/>
                  <a:pt x="0" y="435487"/>
                </a:cubicBezTo>
                <a:cubicBezTo>
                  <a:pt x="-13165" y="276983"/>
                  <a:pt x="43750" y="180940"/>
                  <a:pt x="0" y="0"/>
                </a:cubicBezTo>
                <a:close/>
              </a:path>
            </a:pathLst>
          </a:custGeom>
        </p:spPr>
        <p:txBody>
          <a:bodyPr>
            <a:normAutofit/>
          </a:bodyPr>
          <a:lstStyle/>
          <a:p>
            <a:r>
              <a:rPr lang="en-US" sz="5400" b="1" dirty="0"/>
              <a:t>Questions….</a:t>
            </a:r>
          </a:p>
        </p:txBody>
      </p:sp>
      <p:pic>
        <p:nvPicPr>
          <p:cNvPr id="4" name="Picture 3" descr="Close-up of question mark on a hardwood floor against a wall">
            <a:extLst>
              <a:ext uri="{FF2B5EF4-FFF2-40B4-BE49-F238E27FC236}">
                <a16:creationId xmlns:a16="http://schemas.microsoft.com/office/drawing/2014/main" id="{B45752C2-23C0-9442-32DF-3EEF7CAF4E05}"/>
              </a:ext>
            </a:extLst>
          </p:cNvPr>
          <p:cNvPicPr>
            <a:picLocks noChangeAspect="1"/>
          </p:cNvPicPr>
          <p:nvPr/>
        </p:nvPicPr>
        <p:blipFill rotWithShape="1">
          <a:blip r:embed="rId3">
            <a:extLst>
              <a:ext uri="{28A0092B-C50C-407E-A947-70E740481C1C}">
                <a14:useLocalDpi xmlns:a14="http://schemas.microsoft.com/office/drawing/2010/main" val="0"/>
              </a:ext>
            </a:extLst>
          </a:blip>
          <a:srcRect l="11184" r="63826"/>
          <a:stretch/>
        </p:blipFill>
        <p:spPr>
          <a:xfrm>
            <a:off x="5202841" y="640080"/>
            <a:ext cx="2830258" cy="5577840"/>
          </a:xfrm>
          <a:prstGeom prst="rect">
            <a:avLst/>
          </a:prstGeom>
        </p:spPr>
      </p:pic>
      <p:sp>
        <p:nvSpPr>
          <p:cNvPr id="47107" name="Slide Number Placeholder 3">
            <a:extLst>
              <a:ext uri="{FF2B5EF4-FFF2-40B4-BE49-F238E27FC236}">
                <a16:creationId xmlns:a16="http://schemas.microsoft.com/office/drawing/2014/main" id="{E1D1B12C-50A7-4785-B5CB-DC82DB461E0A}"/>
              </a:ext>
            </a:extLst>
          </p:cNvPr>
          <p:cNvSpPr txBox="1">
            <a:spLocks noGrp="1"/>
          </p:cNvSpPr>
          <p:nvPr/>
        </p:nvSpPr>
        <p:spPr bwMode="auto">
          <a:xfrm>
            <a:off x="8559800" y="6427788"/>
            <a:ext cx="482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ts val="600"/>
              </a:spcAft>
            </a:pPr>
            <a:fld id="{5E1E3FFC-A2A6-4330-A427-7555E5EA92FC}" type="slidenum">
              <a:rPr lang="en-US" altLang="en-US" sz="1600">
                <a:solidFill>
                  <a:schemeClr val="bg1"/>
                </a:solidFill>
              </a:rPr>
              <a:pPr algn="r" eaLnBrk="1" hangingPunct="1">
                <a:spcAft>
                  <a:spcPts val="600"/>
                </a:spcAft>
              </a:pPr>
              <a:t>31</a:t>
            </a:fld>
            <a:endParaRPr lang="en-US" altLang="en-US" sz="1600">
              <a:solidFill>
                <a:schemeClr val="bg1"/>
              </a:solidFill>
            </a:endParaRPr>
          </a:p>
        </p:txBody>
      </p:sp>
    </p:spTree>
    <p:extLst>
      <p:ext uri="{BB962C8B-B14F-4D97-AF65-F5344CB8AC3E}">
        <p14:creationId xmlns:p14="http://schemas.microsoft.com/office/powerpoint/2010/main" val="11569362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23556" name="Content Placeholder 2">
            <a:extLst>
              <a:ext uri="{FF2B5EF4-FFF2-40B4-BE49-F238E27FC236}">
                <a16:creationId xmlns:a16="http://schemas.microsoft.com/office/drawing/2014/main" id="{005342CD-47B6-412B-ADC2-632A13EB05A5}"/>
              </a:ext>
            </a:extLst>
          </p:cNvPr>
          <p:cNvGraphicFramePr>
            <a:graphicFrameLocks noGrp="1"/>
          </p:cNvGraphicFramePr>
          <p:nvPr>
            <p:ph idx="1"/>
            <p:extLst>
              <p:ext uri="{D42A27DB-BD31-4B8C-83A1-F6EECF244321}">
                <p14:modId xmlns:p14="http://schemas.microsoft.com/office/powerpoint/2010/main" val="2727822353"/>
              </p:ext>
            </p:extLst>
          </p:nvPr>
        </p:nvGraphicFramePr>
        <p:xfrm>
          <a:off x="605791" y="914400"/>
          <a:ext cx="7932419"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5007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3AA53C0-71E8-4EC1-A4DB-9D356A497742}"/>
              </a:ext>
            </a:extLst>
          </p:cNvPr>
          <p:cNvSpPr>
            <a:spLocks noGrp="1"/>
          </p:cNvSpPr>
          <p:nvPr>
            <p:ph type="title"/>
          </p:nvPr>
        </p:nvSpPr>
        <p:spPr>
          <a:xfrm>
            <a:off x="723591" y="804333"/>
            <a:ext cx="2543925" cy="5249334"/>
          </a:xfrm>
        </p:spPr>
        <p:txBody>
          <a:bodyPr>
            <a:normAutofit/>
          </a:bodyPr>
          <a:lstStyle/>
          <a:p>
            <a:r>
              <a:rPr lang="en-US" altLang="en-US" sz="3200" b="1" dirty="0">
                <a:solidFill>
                  <a:schemeClr val="tx1"/>
                </a:solidFill>
                <a:latin typeface="+mn-lt"/>
              </a:rPr>
              <a:t>ED524 Reporting Form</a:t>
            </a:r>
          </a:p>
        </p:txBody>
      </p:sp>
      <p:sp>
        <p:nvSpPr>
          <p:cNvPr id="24579" name="Content Placeholder 2">
            <a:extLst>
              <a:ext uri="{FF2B5EF4-FFF2-40B4-BE49-F238E27FC236}">
                <a16:creationId xmlns:a16="http://schemas.microsoft.com/office/drawing/2014/main" id="{E93263EF-F282-43EC-A637-0337443FC488}"/>
              </a:ext>
            </a:extLst>
          </p:cNvPr>
          <p:cNvSpPr>
            <a:spLocks noGrp="1"/>
          </p:cNvSpPr>
          <p:nvPr>
            <p:ph idx="1"/>
          </p:nvPr>
        </p:nvSpPr>
        <p:spPr>
          <a:xfrm>
            <a:off x="3713286" y="804333"/>
            <a:ext cx="5125914" cy="5249334"/>
          </a:xfrm>
        </p:spPr>
        <p:txBody>
          <a:bodyPr anchor="ctr">
            <a:normAutofit/>
          </a:bodyPr>
          <a:lstStyle/>
          <a:p>
            <a:r>
              <a:rPr lang="en-US" altLang="en-US" dirty="0"/>
              <a:t>The ED524B is the official reporting form used for discretionary grants at ED.</a:t>
            </a:r>
          </a:p>
          <a:p>
            <a:r>
              <a:rPr lang="en-US" altLang="en-US" dirty="0"/>
              <a:t>The form includes instructions and 5 distinct sections:</a:t>
            </a:r>
          </a:p>
          <a:p>
            <a:pPr marL="342900" lvl="1" indent="-342900">
              <a:spcBef>
                <a:spcPts val="0"/>
              </a:spcBef>
              <a:buFont typeface="Wingdings 2" panose="05020102010507070707" pitchFamily="18" charset="2"/>
              <a:buNone/>
            </a:pPr>
            <a:r>
              <a:rPr lang="en-US" altLang="en-US" sz="2000" b="1" dirty="0"/>
              <a:t>	1-Cover Sheet  </a:t>
            </a:r>
          </a:p>
          <a:p>
            <a:pPr marL="342900" lvl="1" indent="-342900">
              <a:spcBef>
                <a:spcPts val="0"/>
              </a:spcBef>
              <a:buFont typeface="Wingdings 2" panose="05020102010507070707" pitchFamily="18" charset="2"/>
              <a:buNone/>
            </a:pPr>
            <a:r>
              <a:rPr lang="en-US" altLang="en-US" sz="2000" b="1" dirty="0"/>
              <a:t>	2-Executive Summary  </a:t>
            </a:r>
          </a:p>
          <a:p>
            <a:pPr marL="342900" lvl="1" indent="-342900">
              <a:spcBef>
                <a:spcPts val="0"/>
              </a:spcBef>
              <a:buFont typeface="Wingdings 2" panose="05020102010507070707" pitchFamily="18" charset="2"/>
              <a:buNone/>
            </a:pPr>
            <a:r>
              <a:rPr lang="en-US" altLang="en-US" sz="2000" b="1" dirty="0"/>
              <a:t>	3-Section A	</a:t>
            </a:r>
          </a:p>
          <a:p>
            <a:pPr marL="342900" lvl="1" indent="-342900">
              <a:spcBef>
                <a:spcPts val="0"/>
              </a:spcBef>
              <a:buFont typeface="Wingdings 2" panose="05020102010507070707" pitchFamily="18" charset="2"/>
              <a:buNone/>
            </a:pPr>
            <a:r>
              <a:rPr lang="en-US" altLang="en-US" sz="2000" b="1" dirty="0"/>
              <a:t>	4-Section B </a:t>
            </a:r>
          </a:p>
          <a:p>
            <a:pPr marL="342900" lvl="1" indent="-342900">
              <a:spcBef>
                <a:spcPts val="0"/>
              </a:spcBef>
              <a:buFont typeface="Wingdings 2" panose="05020102010507070707" pitchFamily="18" charset="2"/>
              <a:buNone/>
            </a:pPr>
            <a:r>
              <a:rPr lang="en-US" altLang="en-US" sz="2000" b="1" dirty="0"/>
              <a:t>	5-Section C </a:t>
            </a:r>
          </a:p>
          <a:p>
            <a:pPr marL="342900" lvl="1" indent="-342900">
              <a:buFont typeface="Wingdings 2" panose="05020102010507070707" pitchFamily="18" charset="2"/>
              <a:buNone/>
            </a:pPr>
            <a:endParaRPr lang="en-US" altLang="en-US" sz="2000" dirty="0"/>
          </a:p>
          <a:p>
            <a:pPr marL="342900" lvl="1" indent="-342900">
              <a:buFont typeface="Wingdings 2" panose="05020102010507070707" pitchFamily="18" charset="2"/>
              <a:buNone/>
            </a:pPr>
            <a:r>
              <a:rPr lang="en-US" altLang="en-US" sz="2000" dirty="0"/>
              <a:t>You may access these forms and instructions online at:  </a:t>
            </a:r>
            <a:r>
              <a:rPr lang="en-US" altLang="en-US" sz="2000" u="sng" dirty="0"/>
              <a:t>http://www.ed.gov/fund/grant/apply/appforms/appforms.html</a:t>
            </a:r>
          </a:p>
          <a:p>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42C0E2E-F4C5-407C-A28F-CF5651B020FF}"/>
              </a:ext>
            </a:extLst>
          </p:cNvPr>
          <p:cNvSpPr>
            <a:spLocks noGrp="1"/>
          </p:cNvSpPr>
          <p:nvPr>
            <p:ph type="title"/>
          </p:nvPr>
        </p:nvSpPr>
        <p:spPr>
          <a:xfrm>
            <a:off x="723591" y="804333"/>
            <a:ext cx="2543925" cy="5249334"/>
          </a:xfrm>
        </p:spPr>
        <p:txBody>
          <a:bodyPr rtlCol="0">
            <a:normAutofit/>
          </a:bodyPr>
          <a:lstStyle/>
          <a:p>
            <a:pPr algn="r" fontAlgn="auto">
              <a:spcAft>
                <a:spcPts val="0"/>
              </a:spcAft>
              <a:defRPr/>
            </a:pPr>
            <a:r>
              <a:rPr lang="en-US" sz="2800" b="1" dirty="0">
                <a:solidFill>
                  <a:schemeClr val="tx1"/>
                </a:solidFill>
                <a:latin typeface="+mn-lt"/>
              </a:rPr>
              <a:t>ED 524B – Executive Summary</a:t>
            </a:r>
          </a:p>
        </p:txBody>
      </p:sp>
      <p:sp>
        <p:nvSpPr>
          <p:cNvPr id="5" name="Title 1">
            <a:extLst>
              <a:ext uri="{FF2B5EF4-FFF2-40B4-BE49-F238E27FC236}">
                <a16:creationId xmlns:a16="http://schemas.microsoft.com/office/drawing/2014/main" id="{98A04ED4-F78E-4C0E-843C-541E48B3A305}"/>
              </a:ext>
            </a:extLst>
          </p:cNvPr>
          <p:cNvSpPr>
            <a:spLocks noGrp="1"/>
          </p:cNvSpPr>
          <p:nvPr>
            <p:ph idx="1"/>
          </p:nvPr>
        </p:nvSpPr>
        <p:spPr>
          <a:xfrm>
            <a:off x="3713286" y="804333"/>
            <a:ext cx="4729502" cy="5249334"/>
          </a:xfrm>
        </p:spPr>
        <p:txBody>
          <a:bodyPr rtlCol="0" anchor="ctr">
            <a:normAutofit/>
          </a:bodyPr>
          <a:lstStyle/>
          <a:p>
            <a:pPr marL="438150" indent="-319088">
              <a:spcBef>
                <a:spcPct val="0"/>
              </a:spcBef>
              <a:buFont typeface="Wingdings 2" panose="05020102010507070707" pitchFamily="18" charset="2"/>
              <a:buChar char=""/>
            </a:pPr>
            <a:r>
              <a:rPr lang="en-US" altLang="en-US" dirty="0"/>
              <a:t>In this section, you will provide a 1-2-page </a:t>
            </a:r>
            <a:r>
              <a:rPr lang="en-US" altLang="en-US" i="1" u="sng" dirty="0"/>
              <a:t>general summary</a:t>
            </a:r>
            <a:r>
              <a:rPr lang="en-US" altLang="en-US" i="1" dirty="0"/>
              <a:t> </a:t>
            </a:r>
            <a:r>
              <a:rPr lang="en-US" altLang="en-US" dirty="0"/>
              <a:t>of your MHSP activities.</a:t>
            </a:r>
          </a:p>
          <a:p>
            <a:pPr marL="438150" indent="-319088">
              <a:spcBef>
                <a:spcPct val="0"/>
              </a:spcBef>
              <a:buFont typeface="Wingdings 2" panose="05020102010507070707" pitchFamily="18" charset="2"/>
              <a:buChar char=""/>
            </a:pPr>
            <a:endParaRPr lang="en-US" altLang="en-US" dirty="0"/>
          </a:p>
          <a:p>
            <a:pPr marL="438150" indent="-319088">
              <a:spcBef>
                <a:spcPct val="0"/>
              </a:spcBef>
              <a:buFont typeface="Wingdings 2" panose="05020102010507070707" pitchFamily="18" charset="2"/>
              <a:buChar char=""/>
            </a:pPr>
            <a:r>
              <a:rPr lang="en-US" altLang="en-US" dirty="0"/>
              <a:t>You should highlight progress towards your project’s goals, and the extent to which expected outcomes and performance measures were achieved.</a:t>
            </a:r>
          </a:p>
          <a:p>
            <a:pPr marL="438150" indent="-319088">
              <a:spcBef>
                <a:spcPct val="0"/>
              </a:spcBef>
              <a:buFont typeface="Wingdings 2" panose="05020102010507070707" pitchFamily="18" charset="2"/>
              <a:buNone/>
            </a:pPr>
            <a:endParaRPr lang="en-US" altLang="en-US" dirty="0"/>
          </a:p>
          <a:p>
            <a:pPr marL="438150" indent="-319088">
              <a:spcBef>
                <a:spcPct val="0"/>
              </a:spcBef>
              <a:buFont typeface="Wingdings 2" panose="05020102010507070707" pitchFamily="18" charset="2"/>
              <a:buChar char=""/>
            </a:pPr>
            <a:r>
              <a:rPr lang="en-US" altLang="en-US" dirty="0"/>
              <a:t>If project goals and objectives are not being met, you should include information about the challenges affecting implementation. </a:t>
            </a:r>
          </a:p>
          <a:p>
            <a:pPr fontAlgn="auto">
              <a:spcAft>
                <a:spcPts val="0"/>
              </a:spcAft>
              <a:defRPr/>
            </a:pPr>
            <a:endParaRPr lang="en-US" i="1" dirty="0"/>
          </a:p>
        </p:txBody>
      </p:sp>
    </p:spTree>
    <p:extLst>
      <p:ext uri="{BB962C8B-B14F-4D97-AF65-F5344CB8AC3E}">
        <p14:creationId xmlns:p14="http://schemas.microsoft.com/office/powerpoint/2010/main" val="196965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E3DD762-9D60-561B-9E6E-53E3C977F804}"/>
              </a:ext>
            </a:extLst>
          </p:cNvPr>
          <p:cNvPicPr>
            <a:picLocks noChangeAspect="1"/>
          </p:cNvPicPr>
          <p:nvPr/>
        </p:nvPicPr>
        <p:blipFill>
          <a:blip r:embed="rId2"/>
          <a:stretch>
            <a:fillRect/>
          </a:stretch>
        </p:blipFill>
        <p:spPr>
          <a:xfrm>
            <a:off x="2057400" y="312780"/>
            <a:ext cx="5029200" cy="6427203"/>
          </a:xfrm>
          <a:prstGeom prst="rect">
            <a:avLst/>
          </a:prstGeom>
        </p:spPr>
      </p:pic>
    </p:spTree>
    <p:extLst>
      <p:ext uri="{BB962C8B-B14F-4D97-AF65-F5344CB8AC3E}">
        <p14:creationId xmlns:p14="http://schemas.microsoft.com/office/powerpoint/2010/main" val="58600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US Department of Education Grant Performan Report Cover Sheet (ED 524B)">
            <a:extLst>
              <a:ext uri="{FF2B5EF4-FFF2-40B4-BE49-F238E27FC236}">
                <a16:creationId xmlns:a16="http://schemas.microsoft.com/office/drawing/2014/main" id="{ED28DA37-23A1-4CCD-A8E5-CA1D704CB271}"/>
              </a:ext>
            </a:extLst>
          </p:cNvPr>
          <p:cNvPicPr>
            <a:picLocks noGrp="1"/>
          </p:cNvPicPr>
          <p:nvPr>
            <p:ph idx="1"/>
          </p:nvPr>
        </p:nvPicPr>
        <p:blipFill rotWithShape="1">
          <a:blip r:embed="rId3"/>
          <a:stretch/>
        </p:blipFill>
        <p:spPr bwMode="auto">
          <a:xfrm>
            <a:off x="1676400" y="1066800"/>
            <a:ext cx="4287579" cy="5241925"/>
          </a:xfrm>
          <a:prstGeom prst="rect">
            <a:avLst/>
          </a:prstGeom>
          <a:noFill/>
          <a:ln>
            <a:noFill/>
          </a:ln>
          <a:effectLst/>
          <a:extLst>
            <a:ext uri="{53640926-AAD7-44D8-BBD7-CCE9431645EC}">
              <a14:shadowObscured xmlns:a14="http://schemas.microsoft.com/office/drawing/2010/main"/>
            </a:ext>
          </a:extLst>
        </p:spPr>
      </p:pic>
      <p:sp>
        <p:nvSpPr>
          <p:cNvPr id="5" name="Speech Bubble: Rectangle with Corners Rounded 4">
            <a:extLst>
              <a:ext uri="{FF2B5EF4-FFF2-40B4-BE49-F238E27FC236}">
                <a16:creationId xmlns:a16="http://schemas.microsoft.com/office/drawing/2014/main" id="{30D3818B-CFC3-4941-9FB5-405C278A9149}"/>
              </a:ext>
            </a:extLst>
          </p:cNvPr>
          <p:cNvSpPr/>
          <p:nvPr/>
        </p:nvSpPr>
        <p:spPr>
          <a:xfrm>
            <a:off x="6172200" y="3048000"/>
            <a:ext cx="2895600" cy="2590800"/>
          </a:xfrm>
          <a:prstGeom prst="wedgeRoundRectCallout">
            <a:avLst>
              <a:gd name="adj1" fmla="val -87405"/>
              <a:gd name="adj2" fmla="val -51679"/>
              <a:gd name="adj3" fmla="val 16667"/>
            </a:avLst>
          </a:prstGeom>
          <a:solidFill>
            <a:schemeClr val="accent1">
              <a:lumMod val="20000"/>
              <a:lumOff val="80000"/>
            </a:schemeClr>
          </a:solidFill>
          <a:ln w="76200">
            <a:extLst>
              <a:ext uri="{C807C97D-BFC1-408E-A445-0C87EB9F89A2}">
                <ask:lineSketchStyleProps xmlns:ask="http://schemas.microsoft.com/office/drawing/2018/sketchyshapes" sd="2373232627">
                  <a:custGeom>
                    <a:avLst/>
                    <a:gdLst>
                      <a:gd name="connsiteX0" fmla="*/ 0 w 2971800"/>
                      <a:gd name="connsiteY0" fmla="*/ 162571 h 975408"/>
                      <a:gd name="connsiteX1" fmla="*/ 162571 w 2971800"/>
                      <a:gd name="connsiteY1" fmla="*/ 0 h 975408"/>
                      <a:gd name="connsiteX2" fmla="*/ 495300 w 2971800"/>
                      <a:gd name="connsiteY2" fmla="*/ 0 h 975408"/>
                      <a:gd name="connsiteX3" fmla="*/ 495300 w 2971800"/>
                      <a:gd name="connsiteY3" fmla="*/ 0 h 975408"/>
                      <a:gd name="connsiteX4" fmla="*/ 1238250 w 2971800"/>
                      <a:gd name="connsiteY4" fmla="*/ 0 h 975408"/>
                      <a:gd name="connsiteX5" fmla="*/ 2809229 w 2971800"/>
                      <a:gd name="connsiteY5" fmla="*/ 0 h 975408"/>
                      <a:gd name="connsiteX6" fmla="*/ 2971800 w 2971800"/>
                      <a:gd name="connsiteY6" fmla="*/ 162571 h 975408"/>
                      <a:gd name="connsiteX7" fmla="*/ 2971800 w 2971800"/>
                      <a:gd name="connsiteY7" fmla="*/ 568988 h 975408"/>
                      <a:gd name="connsiteX8" fmla="*/ 2971800 w 2971800"/>
                      <a:gd name="connsiteY8" fmla="*/ 568988 h 975408"/>
                      <a:gd name="connsiteX9" fmla="*/ 2971800 w 2971800"/>
                      <a:gd name="connsiteY9" fmla="*/ 812840 h 975408"/>
                      <a:gd name="connsiteX10" fmla="*/ 2971800 w 2971800"/>
                      <a:gd name="connsiteY10" fmla="*/ 812837 h 975408"/>
                      <a:gd name="connsiteX11" fmla="*/ 2809229 w 2971800"/>
                      <a:gd name="connsiteY11" fmla="*/ 975408 h 975408"/>
                      <a:gd name="connsiteX12" fmla="*/ 1238250 w 2971800"/>
                      <a:gd name="connsiteY12" fmla="*/ 975408 h 975408"/>
                      <a:gd name="connsiteX13" fmla="*/ 247551 w 2971800"/>
                      <a:gd name="connsiteY13" fmla="*/ 2227003 h 975408"/>
                      <a:gd name="connsiteX14" fmla="*/ 495300 w 2971800"/>
                      <a:gd name="connsiteY14" fmla="*/ 975408 h 975408"/>
                      <a:gd name="connsiteX15" fmla="*/ 162571 w 2971800"/>
                      <a:gd name="connsiteY15" fmla="*/ 975408 h 975408"/>
                      <a:gd name="connsiteX16" fmla="*/ 0 w 2971800"/>
                      <a:gd name="connsiteY16" fmla="*/ 812837 h 975408"/>
                      <a:gd name="connsiteX17" fmla="*/ 0 w 2971800"/>
                      <a:gd name="connsiteY17" fmla="*/ 812840 h 975408"/>
                      <a:gd name="connsiteX18" fmla="*/ 0 w 2971800"/>
                      <a:gd name="connsiteY18" fmla="*/ 568988 h 975408"/>
                      <a:gd name="connsiteX19" fmla="*/ 0 w 2971800"/>
                      <a:gd name="connsiteY19" fmla="*/ 568988 h 975408"/>
                      <a:gd name="connsiteX20" fmla="*/ 0 w 2971800"/>
                      <a:gd name="connsiteY20" fmla="*/ 162571 h 97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1800" h="975408" extrusionOk="0">
                        <a:moveTo>
                          <a:pt x="0" y="162571"/>
                        </a:moveTo>
                        <a:cubicBezTo>
                          <a:pt x="-13548" y="79335"/>
                          <a:pt x="69024" y="-13843"/>
                          <a:pt x="162571" y="0"/>
                        </a:cubicBezTo>
                        <a:cubicBezTo>
                          <a:pt x="317749" y="6351"/>
                          <a:pt x="432114" y="27703"/>
                          <a:pt x="495300" y="0"/>
                        </a:cubicBezTo>
                        <a:lnTo>
                          <a:pt x="495300" y="0"/>
                        </a:lnTo>
                        <a:cubicBezTo>
                          <a:pt x="826323" y="-16460"/>
                          <a:pt x="874534" y="26230"/>
                          <a:pt x="1238250" y="0"/>
                        </a:cubicBezTo>
                        <a:cubicBezTo>
                          <a:pt x="1409591" y="36422"/>
                          <a:pt x="2045397" y="-12376"/>
                          <a:pt x="2809229" y="0"/>
                        </a:cubicBezTo>
                        <a:cubicBezTo>
                          <a:pt x="2895858" y="910"/>
                          <a:pt x="2960150" y="68419"/>
                          <a:pt x="2971800" y="162571"/>
                        </a:cubicBezTo>
                        <a:cubicBezTo>
                          <a:pt x="2983487" y="216300"/>
                          <a:pt x="2972605" y="396444"/>
                          <a:pt x="2971800" y="568988"/>
                        </a:cubicBezTo>
                        <a:lnTo>
                          <a:pt x="2971800" y="568988"/>
                        </a:lnTo>
                        <a:cubicBezTo>
                          <a:pt x="2975537" y="633245"/>
                          <a:pt x="2976191" y="763739"/>
                          <a:pt x="2971800" y="812840"/>
                        </a:cubicBezTo>
                        <a:lnTo>
                          <a:pt x="2971800" y="812837"/>
                        </a:lnTo>
                        <a:cubicBezTo>
                          <a:pt x="2969352" y="911022"/>
                          <a:pt x="2900469" y="978531"/>
                          <a:pt x="2809229" y="975408"/>
                        </a:cubicBezTo>
                        <a:cubicBezTo>
                          <a:pt x="2062962" y="1081867"/>
                          <a:pt x="1964109" y="985055"/>
                          <a:pt x="1238250" y="975408"/>
                        </a:cubicBezTo>
                        <a:cubicBezTo>
                          <a:pt x="784854" y="1476221"/>
                          <a:pt x="516911" y="1969185"/>
                          <a:pt x="247551" y="2227003"/>
                        </a:cubicBezTo>
                        <a:cubicBezTo>
                          <a:pt x="290028" y="1832228"/>
                          <a:pt x="343271" y="1334025"/>
                          <a:pt x="495300" y="975408"/>
                        </a:cubicBezTo>
                        <a:cubicBezTo>
                          <a:pt x="385131" y="978301"/>
                          <a:pt x="226391" y="990107"/>
                          <a:pt x="162571" y="975408"/>
                        </a:cubicBezTo>
                        <a:cubicBezTo>
                          <a:pt x="74285" y="977014"/>
                          <a:pt x="10098" y="908439"/>
                          <a:pt x="0" y="812837"/>
                        </a:cubicBezTo>
                        <a:lnTo>
                          <a:pt x="0" y="812840"/>
                        </a:lnTo>
                        <a:cubicBezTo>
                          <a:pt x="-16156" y="760756"/>
                          <a:pt x="-21328" y="669955"/>
                          <a:pt x="0" y="568988"/>
                        </a:cubicBezTo>
                        <a:lnTo>
                          <a:pt x="0" y="568988"/>
                        </a:lnTo>
                        <a:cubicBezTo>
                          <a:pt x="30216" y="441469"/>
                          <a:pt x="-1350" y="327881"/>
                          <a:pt x="0" y="16257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rPr>
              <a:t>The Reporting Period for this report is:  </a:t>
            </a:r>
          </a:p>
          <a:p>
            <a:pPr marL="0" marR="0">
              <a:spcBef>
                <a:spcPts val="0"/>
              </a:spcBef>
              <a:spcAft>
                <a:spcPts val="0"/>
              </a:spcAft>
            </a:pPr>
            <a:endParaRPr lang="en-US" sz="1600" b="1" dirty="0">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dirty="0">
                <a:solidFill>
                  <a:schemeClr val="tx1"/>
                </a:solidFill>
                <a:effectLst/>
                <a:latin typeface="Times New Roman" panose="02020603050405020304" pitchFamily="18" charset="0"/>
                <a:ea typeface="Times New Roman" panose="02020603050405020304" pitchFamily="18" charset="0"/>
              </a:rPr>
              <a:t>01/01/2024 – 09/01/2024</a:t>
            </a:r>
          </a:p>
          <a:p>
            <a:pPr marL="0" marR="0">
              <a:spcBef>
                <a:spcPts val="0"/>
              </a:spcBef>
              <a:spcAft>
                <a:spcPts val="0"/>
              </a:spcAft>
            </a:pPr>
            <a:endParaRPr lang="en-US" sz="1600" b="1" dirty="0">
              <a:solidFill>
                <a:srgbClr val="0000CC"/>
              </a:solidFill>
              <a:effectLst/>
              <a:latin typeface="Times New Roman" panose="02020603050405020304" pitchFamily="18" charset="0"/>
              <a:ea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6D5BB54F-F56B-4ECE-8CA2-3F2377CCB712}"/>
              </a:ext>
            </a:extLst>
          </p:cNvPr>
          <p:cNvSpPr/>
          <p:nvPr/>
        </p:nvSpPr>
        <p:spPr>
          <a:xfrm>
            <a:off x="269110" y="2057401"/>
            <a:ext cx="1102490" cy="1371600"/>
          </a:xfrm>
          <a:prstGeom prst="wedgeRoundRectCallout">
            <a:avLst>
              <a:gd name="adj1" fmla="val 116197"/>
              <a:gd name="adj2" fmla="val 37968"/>
              <a:gd name="adj3" fmla="val 16667"/>
            </a:avLst>
          </a:prstGeom>
          <a:solidFill>
            <a:schemeClr val="accent1">
              <a:lumMod val="20000"/>
              <a:lumOff val="80000"/>
            </a:schemeClr>
          </a:solidFill>
          <a:ln w="76200">
            <a:extLst>
              <a:ext uri="{C807C97D-BFC1-408E-A445-0C87EB9F89A2}">
                <ask:lineSketchStyleProps xmlns:ask="http://schemas.microsoft.com/office/drawing/2018/sketchyshapes" sd="2373232627">
                  <a:custGeom>
                    <a:avLst/>
                    <a:gdLst>
                      <a:gd name="connsiteX0" fmla="*/ 0 w 2971800"/>
                      <a:gd name="connsiteY0" fmla="*/ 162571 h 975408"/>
                      <a:gd name="connsiteX1" fmla="*/ 162571 w 2971800"/>
                      <a:gd name="connsiteY1" fmla="*/ 0 h 975408"/>
                      <a:gd name="connsiteX2" fmla="*/ 495300 w 2971800"/>
                      <a:gd name="connsiteY2" fmla="*/ 0 h 975408"/>
                      <a:gd name="connsiteX3" fmla="*/ 495300 w 2971800"/>
                      <a:gd name="connsiteY3" fmla="*/ 0 h 975408"/>
                      <a:gd name="connsiteX4" fmla="*/ 1238250 w 2971800"/>
                      <a:gd name="connsiteY4" fmla="*/ 0 h 975408"/>
                      <a:gd name="connsiteX5" fmla="*/ 2809229 w 2971800"/>
                      <a:gd name="connsiteY5" fmla="*/ 0 h 975408"/>
                      <a:gd name="connsiteX6" fmla="*/ 2971800 w 2971800"/>
                      <a:gd name="connsiteY6" fmla="*/ 162571 h 975408"/>
                      <a:gd name="connsiteX7" fmla="*/ 2971800 w 2971800"/>
                      <a:gd name="connsiteY7" fmla="*/ 568988 h 975408"/>
                      <a:gd name="connsiteX8" fmla="*/ 2971800 w 2971800"/>
                      <a:gd name="connsiteY8" fmla="*/ 568988 h 975408"/>
                      <a:gd name="connsiteX9" fmla="*/ 2971800 w 2971800"/>
                      <a:gd name="connsiteY9" fmla="*/ 812840 h 975408"/>
                      <a:gd name="connsiteX10" fmla="*/ 2971800 w 2971800"/>
                      <a:gd name="connsiteY10" fmla="*/ 812837 h 975408"/>
                      <a:gd name="connsiteX11" fmla="*/ 2809229 w 2971800"/>
                      <a:gd name="connsiteY11" fmla="*/ 975408 h 975408"/>
                      <a:gd name="connsiteX12" fmla="*/ 1238250 w 2971800"/>
                      <a:gd name="connsiteY12" fmla="*/ 975408 h 975408"/>
                      <a:gd name="connsiteX13" fmla="*/ 247551 w 2971800"/>
                      <a:gd name="connsiteY13" fmla="*/ 2227003 h 975408"/>
                      <a:gd name="connsiteX14" fmla="*/ 495300 w 2971800"/>
                      <a:gd name="connsiteY14" fmla="*/ 975408 h 975408"/>
                      <a:gd name="connsiteX15" fmla="*/ 162571 w 2971800"/>
                      <a:gd name="connsiteY15" fmla="*/ 975408 h 975408"/>
                      <a:gd name="connsiteX16" fmla="*/ 0 w 2971800"/>
                      <a:gd name="connsiteY16" fmla="*/ 812837 h 975408"/>
                      <a:gd name="connsiteX17" fmla="*/ 0 w 2971800"/>
                      <a:gd name="connsiteY17" fmla="*/ 812840 h 975408"/>
                      <a:gd name="connsiteX18" fmla="*/ 0 w 2971800"/>
                      <a:gd name="connsiteY18" fmla="*/ 568988 h 975408"/>
                      <a:gd name="connsiteX19" fmla="*/ 0 w 2971800"/>
                      <a:gd name="connsiteY19" fmla="*/ 568988 h 975408"/>
                      <a:gd name="connsiteX20" fmla="*/ 0 w 2971800"/>
                      <a:gd name="connsiteY20" fmla="*/ 162571 h 97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1800" h="975408" extrusionOk="0">
                        <a:moveTo>
                          <a:pt x="0" y="162571"/>
                        </a:moveTo>
                        <a:cubicBezTo>
                          <a:pt x="-13548" y="79335"/>
                          <a:pt x="69024" y="-13843"/>
                          <a:pt x="162571" y="0"/>
                        </a:cubicBezTo>
                        <a:cubicBezTo>
                          <a:pt x="317749" y="6351"/>
                          <a:pt x="432114" y="27703"/>
                          <a:pt x="495300" y="0"/>
                        </a:cubicBezTo>
                        <a:lnTo>
                          <a:pt x="495300" y="0"/>
                        </a:lnTo>
                        <a:cubicBezTo>
                          <a:pt x="826323" y="-16460"/>
                          <a:pt x="874534" y="26230"/>
                          <a:pt x="1238250" y="0"/>
                        </a:cubicBezTo>
                        <a:cubicBezTo>
                          <a:pt x="1409591" y="36422"/>
                          <a:pt x="2045397" y="-12376"/>
                          <a:pt x="2809229" y="0"/>
                        </a:cubicBezTo>
                        <a:cubicBezTo>
                          <a:pt x="2895858" y="910"/>
                          <a:pt x="2960150" y="68419"/>
                          <a:pt x="2971800" y="162571"/>
                        </a:cubicBezTo>
                        <a:cubicBezTo>
                          <a:pt x="2983487" y="216300"/>
                          <a:pt x="2972605" y="396444"/>
                          <a:pt x="2971800" y="568988"/>
                        </a:cubicBezTo>
                        <a:lnTo>
                          <a:pt x="2971800" y="568988"/>
                        </a:lnTo>
                        <a:cubicBezTo>
                          <a:pt x="2975537" y="633245"/>
                          <a:pt x="2976191" y="763739"/>
                          <a:pt x="2971800" y="812840"/>
                        </a:cubicBezTo>
                        <a:lnTo>
                          <a:pt x="2971800" y="812837"/>
                        </a:lnTo>
                        <a:cubicBezTo>
                          <a:pt x="2969352" y="911022"/>
                          <a:pt x="2900469" y="978531"/>
                          <a:pt x="2809229" y="975408"/>
                        </a:cubicBezTo>
                        <a:cubicBezTo>
                          <a:pt x="2062962" y="1081867"/>
                          <a:pt x="1964109" y="985055"/>
                          <a:pt x="1238250" y="975408"/>
                        </a:cubicBezTo>
                        <a:cubicBezTo>
                          <a:pt x="784854" y="1476221"/>
                          <a:pt x="516911" y="1969185"/>
                          <a:pt x="247551" y="2227003"/>
                        </a:cubicBezTo>
                        <a:cubicBezTo>
                          <a:pt x="290028" y="1832228"/>
                          <a:pt x="343271" y="1334025"/>
                          <a:pt x="495300" y="975408"/>
                        </a:cubicBezTo>
                        <a:cubicBezTo>
                          <a:pt x="385131" y="978301"/>
                          <a:pt x="226391" y="990107"/>
                          <a:pt x="162571" y="975408"/>
                        </a:cubicBezTo>
                        <a:cubicBezTo>
                          <a:pt x="74285" y="977014"/>
                          <a:pt x="10098" y="908439"/>
                          <a:pt x="0" y="812837"/>
                        </a:cubicBezTo>
                        <a:lnTo>
                          <a:pt x="0" y="812840"/>
                        </a:lnTo>
                        <a:cubicBezTo>
                          <a:pt x="-16156" y="760756"/>
                          <a:pt x="-21328" y="669955"/>
                          <a:pt x="0" y="568988"/>
                        </a:cubicBezTo>
                        <a:lnTo>
                          <a:pt x="0" y="568988"/>
                        </a:lnTo>
                        <a:cubicBezTo>
                          <a:pt x="30216" y="441469"/>
                          <a:pt x="-1350" y="327881"/>
                          <a:pt x="0" y="16257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rPr>
              <a:t>Be sure to complete line 8, a. </a:t>
            </a:r>
            <a:endParaRPr lang="en-US" sz="1600" dirty="0">
              <a:solidFill>
                <a:srgbClr val="0000CC"/>
              </a:solidFill>
              <a:effectLst/>
              <a:latin typeface="Times New Roman" panose="02020603050405020304" pitchFamily="18" charset="0"/>
              <a:ea typeface="Times New Roman" panose="02020603050405020304" pitchFamily="18" charset="0"/>
            </a:endParaRPr>
          </a:p>
        </p:txBody>
      </p:sp>
      <p:sp>
        <p:nvSpPr>
          <p:cNvPr id="9" name="Title 1">
            <a:extLst>
              <a:ext uri="{FF2B5EF4-FFF2-40B4-BE49-F238E27FC236}">
                <a16:creationId xmlns:a16="http://schemas.microsoft.com/office/drawing/2014/main" id="{21EB5EEA-9D83-47C2-9201-3DEEB487F84F}"/>
              </a:ext>
            </a:extLst>
          </p:cNvPr>
          <p:cNvSpPr txBox="1">
            <a:spLocks/>
          </p:cNvSpPr>
          <p:nvPr/>
        </p:nvSpPr>
        <p:spPr>
          <a:xfrm>
            <a:off x="637571" y="0"/>
            <a:ext cx="6068029" cy="12343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dirty="0">
                <a:solidFill>
                  <a:schemeClr val="tx1"/>
                </a:solidFill>
                <a:latin typeface="+mn-lt"/>
              </a:rPr>
              <a:t>ED524B Reporting Form – </a:t>
            </a:r>
            <a:r>
              <a:rPr lang="en-US" altLang="en-US" sz="2400" i="1" dirty="0">
                <a:solidFill>
                  <a:schemeClr val="tx1"/>
                </a:solidFill>
                <a:latin typeface="+mn-lt"/>
              </a:rPr>
              <a:t>Cover Sheet</a:t>
            </a:r>
          </a:p>
        </p:txBody>
      </p:sp>
    </p:spTree>
    <p:extLst>
      <p:ext uri="{BB962C8B-B14F-4D97-AF65-F5344CB8AC3E}">
        <p14:creationId xmlns:p14="http://schemas.microsoft.com/office/powerpoint/2010/main" val="1964911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8C7B-D4D2-4B52-B723-FFD1408DCE33}"/>
              </a:ext>
            </a:extLst>
          </p:cNvPr>
          <p:cNvSpPr>
            <a:spLocks noGrp="1"/>
          </p:cNvSpPr>
          <p:nvPr>
            <p:ph type="title"/>
          </p:nvPr>
        </p:nvSpPr>
        <p:spPr>
          <a:xfrm>
            <a:off x="701212" y="457200"/>
            <a:ext cx="2543925" cy="5249334"/>
          </a:xfrm>
        </p:spPr>
        <p:txBody>
          <a:bodyPr rtlCol="0">
            <a:normAutofit/>
          </a:bodyPr>
          <a:lstStyle/>
          <a:p>
            <a:pPr algn="r" fontAlgn="auto">
              <a:spcAft>
                <a:spcPts val="0"/>
              </a:spcAft>
              <a:defRPr/>
            </a:pPr>
            <a:r>
              <a:rPr lang="en-US" sz="3200" b="1" dirty="0">
                <a:solidFill>
                  <a:schemeClr val="tx1"/>
                </a:solidFill>
                <a:latin typeface="+mn-lt"/>
              </a:rPr>
              <a:t>ED 524B – Section A</a:t>
            </a:r>
            <a:br>
              <a:rPr lang="en-US" sz="3200" b="1" dirty="0">
                <a:solidFill>
                  <a:schemeClr val="tx1"/>
                </a:solidFill>
                <a:latin typeface="+mn-lt"/>
              </a:rPr>
            </a:br>
            <a:r>
              <a:rPr lang="en-US" sz="3200" b="1" dirty="0">
                <a:solidFill>
                  <a:schemeClr val="tx1"/>
                </a:solidFill>
                <a:latin typeface="+mn-lt"/>
              </a:rPr>
              <a:t> </a:t>
            </a:r>
            <a:r>
              <a:rPr lang="en-US" sz="2000" b="1" dirty="0">
                <a:solidFill>
                  <a:schemeClr val="tx1"/>
                </a:solidFill>
                <a:latin typeface="+mn-lt"/>
              </a:rPr>
              <a:t>(Project Status)</a:t>
            </a:r>
          </a:p>
        </p:txBody>
      </p:sp>
      <p:sp>
        <p:nvSpPr>
          <p:cNvPr id="3" name="Content Placeholder 2">
            <a:extLst>
              <a:ext uri="{FF2B5EF4-FFF2-40B4-BE49-F238E27FC236}">
                <a16:creationId xmlns:a16="http://schemas.microsoft.com/office/drawing/2014/main" id="{0AE6307B-8245-409F-9957-106F7C7952A1}"/>
              </a:ext>
            </a:extLst>
          </p:cNvPr>
          <p:cNvSpPr>
            <a:spLocks noGrp="1"/>
          </p:cNvSpPr>
          <p:nvPr>
            <p:ph idx="1"/>
          </p:nvPr>
        </p:nvSpPr>
        <p:spPr>
          <a:xfrm>
            <a:off x="3713286" y="1295400"/>
            <a:ext cx="4729502" cy="5249334"/>
          </a:xfrm>
        </p:spPr>
        <p:txBody>
          <a:bodyPr rtlCol="0" anchor="ctr">
            <a:normAutofit/>
          </a:bodyPr>
          <a:lstStyle/>
          <a:p>
            <a:pPr fontAlgn="auto">
              <a:spcBef>
                <a:spcPct val="0"/>
              </a:spcBef>
              <a:spcAft>
                <a:spcPts val="600"/>
              </a:spcAft>
              <a:buFont typeface="Wingdings" panose="05000000000000000000" pitchFamily="2" charset="2"/>
              <a:buChar char="§"/>
              <a:defRPr/>
            </a:pPr>
            <a:r>
              <a:rPr lang="en-US" dirty="0"/>
              <a:t>This section requires you to report data for BOTH  “Program” and “GPRA” measures.</a:t>
            </a:r>
          </a:p>
          <a:p>
            <a:pPr fontAlgn="auto">
              <a:spcBef>
                <a:spcPct val="0"/>
              </a:spcBef>
              <a:spcAft>
                <a:spcPts val="600"/>
              </a:spcAft>
              <a:buFont typeface="Wingdings" panose="05000000000000000000" pitchFamily="2" charset="2"/>
              <a:buChar char="§"/>
              <a:defRPr/>
            </a:pPr>
            <a:endParaRPr lang="en-US" dirty="0"/>
          </a:p>
          <a:p>
            <a:pPr fontAlgn="auto">
              <a:spcBef>
                <a:spcPct val="0"/>
              </a:spcBef>
              <a:spcAft>
                <a:spcPts val="600"/>
              </a:spcAft>
              <a:buFont typeface="Wingdings" panose="05000000000000000000" pitchFamily="2" charset="2"/>
              <a:buChar char="§"/>
              <a:defRPr/>
            </a:pPr>
            <a:r>
              <a:rPr lang="en-US" dirty="0"/>
              <a:t>GPRA measures are established – please </a:t>
            </a:r>
            <a:r>
              <a:rPr lang="en-US" u="sng" dirty="0"/>
              <a:t>do not </a:t>
            </a:r>
            <a:r>
              <a:rPr lang="en-US" dirty="0"/>
              <a:t>to change the GPRA language in the Performance Measure section.</a:t>
            </a:r>
          </a:p>
          <a:p>
            <a:pPr fontAlgn="auto">
              <a:spcBef>
                <a:spcPct val="0"/>
              </a:spcBef>
              <a:spcAft>
                <a:spcPts val="600"/>
              </a:spcAft>
              <a:buFont typeface="Wingdings" panose="05000000000000000000" pitchFamily="2" charset="2"/>
              <a:buChar char="§"/>
              <a:defRPr/>
            </a:pPr>
            <a:endParaRPr lang="en-US" dirty="0"/>
          </a:p>
          <a:p>
            <a:pPr fontAlgn="auto">
              <a:spcBef>
                <a:spcPct val="0"/>
              </a:spcBef>
              <a:spcAft>
                <a:spcPts val="600"/>
              </a:spcAft>
              <a:buFont typeface="Wingdings" panose="05000000000000000000" pitchFamily="2" charset="2"/>
              <a:buChar char="§"/>
              <a:defRPr/>
            </a:pPr>
            <a:r>
              <a:rPr lang="en-US" dirty="0"/>
              <a:t>When entering data in the “Actual Performance Data” section, please include the Raw Score.</a:t>
            </a:r>
          </a:p>
          <a:p>
            <a:pPr marL="274320" indent="-274320" fontAlgn="auto">
              <a:spcBef>
                <a:spcPct val="0"/>
              </a:spcBef>
              <a:spcAft>
                <a:spcPts val="600"/>
              </a:spcAft>
              <a:defRPr/>
            </a:pPr>
            <a:endParaRPr lang="en-US" dirty="0"/>
          </a:p>
          <a:p>
            <a:pPr marL="400050" lvl="1" indent="0">
              <a:spcBef>
                <a:spcPct val="0"/>
              </a:spcBef>
              <a:spcAft>
                <a:spcPts val="600"/>
              </a:spcAft>
              <a:buNone/>
              <a:defRPr/>
            </a:pPr>
            <a:endParaRPr lang="en-US" dirty="0"/>
          </a:p>
          <a:p>
            <a:pPr marL="674370" lvl="1" indent="-274320">
              <a:spcBef>
                <a:spcPct val="0"/>
              </a:spcBef>
              <a:spcAft>
                <a:spcPts val="600"/>
              </a:spcAft>
              <a:defRPr/>
            </a:pPr>
            <a:endParaRPr lang="en-US" dirty="0"/>
          </a:p>
          <a:p>
            <a:pPr marL="274320" indent="-274320" fontAlgn="auto">
              <a:spcBef>
                <a:spcPct val="0"/>
              </a:spcBef>
              <a:spcAft>
                <a:spcPts val="600"/>
              </a:spcAft>
              <a:defRPr/>
            </a:pPr>
            <a:endParaRPr lang="en-US" dirty="0"/>
          </a:p>
          <a:p>
            <a:pPr marL="68580" indent="0" fontAlgn="auto">
              <a:spcBef>
                <a:spcPct val="0"/>
              </a:spcBef>
              <a:spcAft>
                <a:spcPts val="600"/>
              </a:spcAft>
              <a:buFont typeface="Wingdings 2" pitchFamily="18" charset="2"/>
              <a:buNone/>
              <a:defRPr/>
            </a:pPr>
            <a:endParaRPr lang="en-US" dirty="0"/>
          </a:p>
          <a:p>
            <a:pPr marL="0" indent="0" fontAlgn="auto">
              <a:spcBef>
                <a:spcPct val="0"/>
              </a:spcBef>
              <a:spcAft>
                <a:spcPts val="600"/>
              </a:spcAft>
              <a:buFont typeface="Arial" charset="0"/>
              <a:buNone/>
              <a:defRPr/>
            </a:pP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DC98171ABF41439B409D0A1DDFBE39" ma:contentTypeVersion="13" ma:contentTypeDescription="Create a new document." ma:contentTypeScope="" ma:versionID="75a1cf6dac98abd2cac0cf19d6d66ae2">
  <xsd:schema xmlns:xsd="http://www.w3.org/2001/XMLSchema" xmlns:xs="http://www.w3.org/2001/XMLSchema" xmlns:p="http://schemas.microsoft.com/office/2006/metadata/properties" xmlns:ns3="f87c7b8b-c0e7-4b77-a067-2c707fd1239f" xmlns:ns4="02e41e38-1731-4866-b09a-6257d8bc047f" targetNamespace="http://schemas.microsoft.com/office/2006/metadata/properties" ma:root="true" ma:fieldsID="b6660d3758e6250b49ed1bd13b4eefb3" ns3:_="" ns4:_="">
    <xsd:import namespace="f87c7b8b-c0e7-4b77-a067-2c707fd1239f"/>
    <xsd:import namespace="02e41e38-1731-4866-b09a-6257d8bc04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7c7b8b-c0e7-4b77-a067-2c707fd123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e41e38-1731-4866-b09a-6257d8bc047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298419-5AA6-4F5C-BE3E-565016C1498B}">
  <ds:schemaRefs>
    <ds:schemaRef ds:uri="http://schemas.microsoft.com/sharepoint/v3/contenttype/forms"/>
  </ds:schemaRefs>
</ds:datastoreItem>
</file>

<file path=customXml/itemProps2.xml><?xml version="1.0" encoding="utf-8"?>
<ds:datastoreItem xmlns:ds="http://schemas.openxmlformats.org/officeDocument/2006/customXml" ds:itemID="{78310DE8-2B70-48C6-8608-6FC4BC84621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842448D-D5F9-42BE-A422-5BB86CE59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7c7b8b-c0e7-4b77-a067-2c707fd1239f"/>
    <ds:schemaRef ds:uri="02e41e38-1731-4866-b09a-6257d8bc0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2442</TotalTime>
  <Words>1869</Words>
  <Application>Microsoft Office PowerPoint</Application>
  <PresentationFormat>On-screen Show (4:3)</PresentationFormat>
  <Paragraphs>289</Paragraphs>
  <Slides>31</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Aptos</vt:lpstr>
      <vt:lpstr>Arial</vt:lpstr>
      <vt:lpstr>Calibri</vt:lpstr>
      <vt:lpstr>Segoe UI</vt:lpstr>
      <vt:lpstr>Times New Roman</vt:lpstr>
      <vt:lpstr>Tw Cen MT</vt:lpstr>
      <vt:lpstr>Tw Cen MT Condensed</vt:lpstr>
      <vt:lpstr>Wingdings</vt:lpstr>
      <vt:lpstr>Wingdings 2</vt:lpstr>
      <vt:lpstr>Wingdings 3</vt:lpstr>
      <vt:lpstr>Integral</vt:lpstr>
      <vt:lpstr>PowerPoint Presentation</vt:lpstr>
      <vt:lpstr>PowerPoint Presentation</vt:lpstr>
      <vt:lpstr>FREQUENCY</vt:lpstr>
      <vt:lpstr>PowerPoint Presentation</vt:lpstr>
      <vt:lpstr>ED524 Reporting Form</vt:lpstr>
      <vt:lpstr>ED 524B – Executive Summary</vt:lpstr>
      <vt:lpstr>PowerPoint Presentation</vt:lpstr>
      <vt:lpstr>PowerPoint Presentation</vt:lpstr>
      <vt:lpstr>ED 524B – Section A  (Project Status)</vt:lpstr>
      <vt:lpstr>PowerPoint Presentation</vt:lpstr>
      <vt:lpstr>PowerPoint Presentation</vt:lpstr>
      <vt:lpstr>MHSP GPRA Overview</vt:lpstr>
      <vt:lpstr>Key Definition</vt:lpstr>
      <vt:lpstr>GPRA 1: Training</vt:lpstr>
      <vt:lpstr>GPRA 1: Example</vt:lpstr>
      <vt:lpstr>GPRA 2: Placement</vt:lpstr>
      <vt:lpstr>GPRA 2: Example</vt:lpstr>
      <vt:lpstr>GPRA 3: Hiring</vt:lpstr>
      <vt:lpstr>GPRA 3: Example</vt:lpstr>
      <vt:lpstr>GPRA 4: Diversity</vt:lpstr>
      <vt:lpstr>GPRA 4: Diversity</vt:lpstr>
      <vt:lpstr>GPRA 4: Example</vt:lpstr>
      <vt:lpstr>  GPRA Guidance Tool</vt:lpstr>
      <vt:lpstr>GPRA Guidance Tool</vt:lpstr>
      <vt:lpstr>PERFORMANCE MEASURES</vt:lpstr>
      <vt:lpstr>PowerPoint Presentation</vt:lpstr>
      <vt:lpstr>PowerPoint Presentation</vt:lpstr>
      <vt:lpstr>ED 524B – Section C</vt:lpstr>
      <vt:lpstr>When sending emails to your Federal Project Officer, please include your PR award # in the subject line.</vt:lpstr>
      <vt:lpstr>Exit Ticket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KyserPegram, Carlette</dc:creator>
  <cp:lastModifiedBy>White, Nicole</cp:lastModifiedBy>
  <cp:revision>81</cp:revision>
  <dcterms:created xsi:type="dcterms:W3CDTF">2020-01-24T05:46:30Z</dcterms:created>
  <dcterms:modified xsi:type="dcterms:W3CDTF">2024-08-29T15:44:01Z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0x01010057DC98171ABF41439B409D0A1DDFBE39</vt:lpwstr>
  </property>
</Properties>
</file>